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8" r:id="rId2"/>
    <p:sldId id="263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6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2334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8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323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84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38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83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1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9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1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pPr/>
              <a:t>3/31/2020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1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umni.fr/video/qu-est-ce-que-le-compos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BA81FB-E9A7-4ECD-ADAE-D1608AB4C88D}"/>
              </a:ext>
            </a:extLst>
          </p:cNvPr>
          <p:cNvGrpSpPr/>
          <p:nvPr/>
        </p:nvGrpSpPr>
        <p:grpSpPr>
          <a:xfrm>
            <a:off x="417095" y="1242753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368164" y="1746750"/>
              <a:ext cx="871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660479" y="1669933"/>
              <a:ext cx="219164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Séance 1    1 heure</a:t>
              </a:r>
            </a:p>
            <a:p>
              <a:pPr algn="ctr"/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026078" y="1758473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-1" y="5802924"/>
            <a:ext cx="6283569" cy="1055076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Outils : Création de différents QCM sur </a:t>
            </a:r>
            <a:r>
              <a:rPr lang="fr-FR" sz="1200" b="1" dirty="0" err="1"/>
              <a:t>pronote</a:t>
            </a:r>
            <a:endParaRPr lang="fr-FR" sz="1200" b="1" dirty="0"/>
          </a:p>
          <a:p>
            <a:pPr algn="ctr"/>
            <a:r>
              <a:rPr lang="fr-FR" sz="1200" b="1" dirty="0"/>
              <a:t>             Création d’un document.pdf modifiable</a:t>
            </a:r>
          </a:p>
          <a:p>
            <a:pPr algn="ctr"/>
            <a:r>
              <a:rPr lang="fr-FR" sz="1200" b="1" dirty="0"/>
              <a:t>Alternative : documents papier</a:t>
            </a:r>
          </a:p>
          <a:p>
            <a:pPr algn="ctr"/>
            <a:r>
              <a:rPr lang="fr-FR" sz="1200" b="1" dirty="0"/>
              <a:t>Vidéo sur le compost : </a:t>
            </a:r>
            <a:r>
              <a:rPr lang="fr-FR" sz="1200" u="sng" dirty="0">
                <a:hlinkClick r:id="rId2"/>
              </a:rPr>
              <a:t>https://www.lumni.fr/video/qu-est-ce-que-le-compost</a:t>
            </a:r>
            <a:endParaRPr lang="fr-FR" sz="1200" dirty="0"/>
          </a:p>
          <a:p>
            <a:pPr algn="ctr"/>
            <a:endParaRPr lang="fr-FR" sz="12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316523" y="2250831"/>
            <a:ext cx="3302627" cy="260252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accent5"/>
                </a:solidFill>
              </a:rPr>
              <a:t>Adaptation de ce qui aurait dû être fait en classe par les élèves en :</a:t>
            </a:r>
          </a:p>
          <a:p>
            <a:pPr>
              <a:buFontTx/>
              <a:buChar char="-"/>
            </a:pPr>
            <a:r>
              <a:rPr lang="fr-FR" sz="1200" b="1" dirty="0">
                <a:solidFill>
                  <a:schemeClr val="accent5"/>
                </a:solidFill>
              </a:rPr>
              <a:t>QCM afin de rendre l’élève acteur de ses apprentissages</a:t>
            </a:r>
          </a:p>
          <a:p>
            <a:pPr>
              <a:buFontTx/>
              <a:buChar char="-"/>
            </a:pPr>
            <a:r>
              <a:rPr lang="fr-FR" sz="1200" b="1" dirty="0">
                <a:solidFill>
                  <a:schemeClr val="accent5"/>
                </a:solidFill>
              </a:rPr>
              <a:t>- document .</a:t>
            </a:r>
            <a:r>
              <a:rPr lang="fr-FR" sz="1200" b="1" dirty="0" err="1">
                <a:solidFill>
                  <a:schemeClr val="accent5"/>
                </a:solidFill>
              </a:rPr>
              <a:t>pdf</a:t>
            </a:r>
            <a:r>
              <a:rPr lang="fr-FR" sz="1200" b="1" dirty="0">
                <a:solidFill>
                  <a:schemeClr val="accent5"/>
                </a:solidFill>
              </a:rPr>
              <a:t> modifiable pour que les élèves envoient leurs hypothèses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- préparation des documents à envoyer au format .</a:t>
            </a:r>
            <a:r>
              <a:rPr lang="fr-FR" sz="1200" b="1" dirty="0" err="1">
                <a:solidFill>
                  <a:schemeClr val="accent5"/>
                </a:solidFill>
              </a:rPr>
              <a:t>pdf</a:t>
            </a:r>
            <a:r>
              <a:rPr lang="fr-FR" sz="1200" b="1" dirty="0">
                <a:solidFill>
                  <a:schemeClr val="accent5"/>
                </a:solidFill>
              </a:rPr>
              <a:t> (clé de détermination des animaux du compost)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- préparation du cours (partie 1) au format .</a:t>
            </a:r>
            <a:r>
              <a:rPr lang="fr-FR" sz="1200" b="1" dirty="0" err="1">
                <a:solidFill>
                  <a:schemeClr val="accent5"/>
                </a:solidFill>
              </a:rPr>
              <a:t>pdf</a:t>
            </a:r>
            <a:endParaRPr lang="fr-FR" sz="1200" b="1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3446584" y="152401"/>
            <a:ext cx="8187646" cy="125436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u="sng" dirty="0"/>
              <a:t>Objectif général : </a:t>
            </a:r>
            <a:r>
              <a:rPr lang="fr-FR" sz="1000" b="1" dirty="0"/>
              <a:t>comprendre le devenir de la matière organique, le rôle des décomposeurs, le cycle de la matière.</a:t>
            </a:r>
          </a:p>
          <a:p>
            <a:r>
              <a:rPr lang="fr-FR" sz="1000" b="1" u="sng" dirty="0"/>
              <a:t>Objectifs de la séance :</a:t>
            </a:r>
          </a:p>
          <a:p>
            <a:r>
              <a:rPr lang="fr-FR" sz="1000" b="1" dirty="0"/>
              <a:t>Savoir de quoi est constitué le compost</a:t>
            </a:r>
            <a:endParaRPr lang="fr-FR" sz="1000" dirty="0"/>
          </a:p>
          <a:p>
            <a:r>
              <a:rPr lang="fr-FR" sz="1000" b="1" dirty="0"/>
              <a:t>Détermination de quelques animaux du compost , compétence travaillée : extraire les informations pertinentes d’un document (utiliser une clé de détermination)</a:t>
            </a:r>
            <a:endParaRPr lang="fr-FR" sz="1000" dirty="0"/>
          </a:p>
          <a:p>
            <a:r>
              <a:rPr lang="fr-FR" sz="1000" b="1" dirty="0"/>
              <a:t>Rechercher des hypothèses en rapport au problème posé : Comment les végétaux sont-ils décomposés ?</a:t>
            </a:r>
            <a:endParaRPr lang="fr-FR" sz="1000" dirty="0"/>
          </a:p>
          <a:p>
            <a:r>
              <a:rPr lang="fr-FR" sz="1200" b="1" dirty="0">
                <a:solidFill>
                  <a:srgbClr val="7030A0"/>
                </a:solidFill>
              </a:rPr>
              <a:t>EVALUATION DIAGNOSTIQUE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140677" y="207441"/>
            <a:ext cx="2818474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Devenir de la matière organique,</a:t>
            </a:r>
          </a:p>
          <a:p>
            <a:pPr algn="ctr"/>
            <a:r>
              <a:rPr lang="fr-FR" sz="1400" b="1" dirty="0"/>
              <a:t>les décomposeurs</a:t>
            </a:r>
          </a:p>
          <a:p>
            <a:pPr algn="ctr"/>
            <a:r>
              <a:rPr lang="fr-FR" sz="1400" b="1" dirty="0"/>
              <a:t>Cycle 3    6ème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689231" y="2344614"/>
            <a:ext cx="3458307" cy="2403231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/>
              <a:t>- </a:t>
            </a:r>
            <a:r>
              <a:rPr lang="fr-FR" sz="1200" b="1" dirty="0">
                <a:solidFill>
                  <a:srgbClr val="7030A0"/>
                </a:solidFill>
              </a:rPr>
              <a:t>Regarder la vidéo d’introduction au compost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-Lire la partie 1 du cours, la recopier ou l’imprimer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- Réaliser le QCM 1 sur </a:t>
            </a:r>
            <a:r>
              <a:rPr lang="fr-FR" sz="1200" b="1" dirty="0" err="1">
                <a:solidFill>
                  <a:srgbClr val="7030A0"/>
                </a:solidFill>
              </a:rPr>
              <a:t>pronote</a:t>
            </a:r>
            <a:r>
              <a:rPr lang="fr-FR" sz="1200" b="1" dirty="0">
                <a:solidFill>
                  <a:srgbClr val="7030A0"/>
                </a:solidFill>
              </a:rPr>
              <a:t> : détermination de 5 animaux du compost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-Envoyer via </a:t>
            </a:r>
            <a:r>
              <a:rPr lang="fr-FR" sz="1200" b="1" dirty="0" err="1">
                <a:solidFill>
                  <a:srgbClr val="7030A0"/>
                </a:solidFill>
              </a:rPr>
              <a:t>pronote</a:t>
            </a:r>
            <a:r>
              <a:rPr lang="fr-FR" sz="1200" b="1" dirty="0">
                <a:solidFill>
                  <a:srgbClr val="7030A0"/>
                </a:solidFill>
              </a:rPr>
              <a:t> le document .</a:t>
            </a:r>
            <a:r>
              <a:rPr lang="fr-FR" sz="1200" b="1" dirty="0" err="1">
                <a:solidFill>
                  <a:srgbClr val="7030A0"/>
                </a:solidFill>
              </a:rPr>
              <a:t>pdf</a:t>
            </a:r>
            <a:r>
              <a:rPr lang="fr-FR" sz="1200" b="1" dirty="0">
                <a:solidFill>
                  <a:srgbClr val="7030A0"/>
                </a:solidFill>
              </a:rPr>
              <a:t> modifiable pour écrire les hypothèses en rapport au problème posé</a:t>
            </a:r>
          </a:p>
          <a:p>
            <a:pPr>
              <a:buFontTx/>
              <a:buChar char="-"/>
            </a:pPr>
            <a:endParaRPr lang="fr-FR" sz="120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556277" y="2368062"/>
            <a:ext cx="2938331" cy="230944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accent5"/>
                </a:solidFill>
              </a:rPr>
              <a:t>Prise en compte des hypothèses envoyées par les élèves pour :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- Faire la trace écrite du cours partie 2 (début) , l’adapter au format .</a:t>
            </a:r>
            <a:r>
              <a:rPr lang="fr-FR" sz="1200" b="1" dirty="0" err="1">
                <a:solidFill>
                  <a:schemeClr val="accent5"/>
                </a:solidFill>
              </a:rPr>
              <a:t>pdf</a:t>
            </a:r>
            <a:endParaRPr lang="fr-FR" sz="1200" b="1" dirty="0">
              <a:solidFill>
                <a:schemeClr val="accent5"/>
              </a:solidFill>
            </a:endParaRPr>
          </a:p>
          <a:p>
            <a:r>
              <a:rPr lang="fr-FR" sz="1200" b="1" dirty="0">
                <a:solidFill>
                  <a:schemeClr val="accent5"/>
                </a:solidFill>
              </a:rPr>
              <a:t>- Préparer les QCM 2,3 et 4 en fonction des hypothèses données</a:t>
            </a: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985066" y="1696184"/>
            <a:ext cx="1072357" cy="387786"/>
          </a:xfrm>
          <a:prstGeom prst="wedgeRoundRectCallout">
            <a:avLst>
              <a:gd name="adj1" fmla="val -32858"/>
              <a:gd name="adj2" fmla="val 10482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10210201" y="1677803"/>
            <a:ext cx="1072357" cy="387786"/>
          </a:xfrm>
          <a:prstGeom prst="wedgeRoundRectCallout">
            <a:avLst>
              <a:gd name="adj1" fmla="val -47070"/>
              <a:gd name="adj2" fmla="val 11086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517667" y="2567356"/>
            <a:ext cx="1230179" cy="10316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Retour immédiat du QCM fait par les élèves</a:t>
            </a:r>
          </a:p>
          <a:p>
            <a:pPr algn="ctr"/>
            <a:r>
              <a:rPr lang="fr-FR" sz="1000" b="1" dirty="0"/>
              <a:t>Le prof peut voir la copie de l’élève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3567152" y="3880339"/>
            <a:ext cx="1168971" cy="718119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Groupe de discussion classe/prof </a:t>
            </a:r>
          </a:p>
          <a:p>
            <a:pPr algn="ctr"/>
            <a:r>
              <a:rPr lang="fr-FR" sz="1000" b="1" dirty="0"/>
              <a:t>sur </a:t>
            </a:r>
            <a:r>
              <a:rPr lang="fr-FR" sz="1000" b="1" dirty="0" err="1"/>
              <a:t>pronote</a:t>
            </a:r>
            <a:endParaRPr lang="fr-FR" sz="1000" b="1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22D84EB-1AED-406A-9007-91453B5E7E38}"/>
              </a:ext>
            </a:extLst>
          </p:cNvPr>
          <p:cNvSpPr/>
          <p:nvPr/>
        </p:nvSpPr>
        <p:spPr>
          <a:xfrm>
            <a:off x="1664674" y="4958862"/>
            <a:ext cx="5814647" cy="75027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accent5"/>
                </a:solidFill>
              </a:rPr>
              <a:t>Le professeur a un retour immédiat des QCM réalisés, il peut voir la copie des élèves, autoriser l’élève a refaire le QCM si besoin.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Réponse aux questions posées par les élèves sur la discussion </a:t>
            </a:r>
            <a:r>
              <a:rPr lang="fr-FR" sz="1200" b="1" dirty="0" err="1">
                <a:solidFill>
                  <a:schemeClr val="accent5"/>
                </a:solidFill>
              </a:rPr>
              <a:t>pronote</a:t>
            </a:r>
            <a:r>
              <a:rPr lang="fr-FR" sz="1200" b="1" dirty="0">
                <a:solidFill>
                  <a:schemeClr val="accent5"/>
                </a:solidFill>
              </a:rPr>
              <a:t>.</a:t>
            </a:r>
          </a:p>
          <a:p>
            <a:endParaRPr lang="fr-FR" sz="1200" dirty="0">
              <a:solidFill>
                <a:schemeClr val="accent5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790971" y="5140351"/>
            <a:ext cx="2757753" cy="710831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rgbClr val="7030A0"/>
                </a:solidFill>
              </a:rPr>
              <a:t>Copier (ou imprimer) la partie 2 (début) du cours, le problème et les hypothèses retenues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Agnès Charles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80610" y="1670660"/>
            <a:ext cx="1072357" cy="387786"/>
          </a:xfrm>
          <a:prstGeom prst="wedgeRoundRectCallout">
            <a:avLst>
              <a:gd name="adj1" fmla="val -40511"/>
              <a:gd name="adj2" fmla="val 1018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BA81FB-E9A7-4ECD-ADAE-D1608AB4C88D}"/>
              </a:ext>
            </a:extLst>
          </p:cNvPr>
          <p:cNvGrpSpPr/>
          <p:nvPr/>
        </p:nvGrpSpPr>
        <p:grpSpPr>
          <a:xfrm>
            <a:off x="417095" y="1242753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368164" y="1746750"/>
              <a:ext cx="871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005349" y="1669933"/>
              <a:ext cx="44526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Séance 2    2 heures, 3 parties de 40 minutes </a:t>
              </a:r>
            </a:p>
            <a:p>
              <a:pPr algn="ctr"/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026078" y="1758473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0" y="6042628"/>
            <a:ext cx="3235569" cy="815372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Outils : </a:t>
            </a:r>
          </a:p>
          <a:p>
            <a:pPr algn="ctr"/>
            <a:r>
              <a:rPr lang="fr-FR" sz="1200" b="1" dirty="0"/>
              <a:t>Création de différents QCM sur </a:t>
            </a:r>
            <a:r>
              <a:rPr lang="fr-FR" sz="1200" b="1" dirty="0" err="1"/>
              <a:t>pronote</a:t>
            </a:r>
            <a:endParaRPr lang="fr-FR" sz="1200" b="1" dirty="0"/>
          </a:p>
          <a:p>
            <a:pPr algn="ctr"/>
            <a:r>
              <a:rPr lang="fr-FR" sz="1200" b="1" dirty="0"/>
              <a:t>Alternative : documents papier</a:t>
            </a:r>
            <a:endParaRPr lang="fr-FR" sz="12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316523" y="2250831"/>
            <a:ext cx="3302627" cy="260252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accent5"/>
                </a:solidFill>
              </a:rPr>
              <a:t>Adaptation de ce qui aurait dû être fait en classe par les élèves en :</a:t>
            </a:r>
          </a:p>
          <a:p>
            <a:pPr>
              <a:buFontTx/>
              <a:buChar char="-"/>
            </a:pPr>
            <a:r>
              <a:rPr lang="fr-FR" sz="1400" b="1" dirty="0">
                <a:solidFill>
                  <a:schemeClr val="accent5"/>
                </a:solidFill>
              </a:rPr>
              <a:t> différents QCM afin de rendre l’élève acteur de ses apprentissages</a:t>
            </a:r>
          </a:p>
          <a:p>
            <a:r>
              <a:rPr lang="fr-FR" sz="1400" b="1" dirty="0">
                <a:solidFill>
                  <a:schemeClr val="accent5"/>
                </a:solidFill>
              </a:rPr>
              <a:t>- préparation du cours (partie 2 fin) au format .</a:t>
            </a:r>
            <a:r>
              <a:rPr lang="fr-FR" sz="1400" b="1" dirty="0" err="1">
                <a:solidFill>
                  <a:schemeClr val="accent5"/>
                </a:solidFill>
              </a:rPr>
              <a:t>pdf</a:t>
            </a:r>
            <a:endParaRPr lang="fr-FR" sz="1400" b="1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3446584" y="152401"/>
            <a:ext cx="8187646" cy="1254368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u="sng" dirty="0"/>
              <a:t>Objectif général : </a:t>
            </a:r>
            <a:r>
              <a:rPr lang="fr-FR" sz="1000" b="1" dirty="0"/>
              <a:t>comprendre le devenir de la matière organique, le rôle des décomposeurs, le cycle de la matière.</a:t>
            </a:r>
          </a:p>
          <a:p>
            <a:r>
              <a:rPr lang="fr-FR" sz="1000" b="1" u="sng" dirty="0"/>
              <a:t>Objectifs de la séance :</a:t>
            </a:r>
          </a:p>
          <a:p>
            <a:r>
              <a:rPr lang="fr-FR" sz="1000" b="1" dirty="0"/>
              <a:t>Compétence travaillée : Pratiquer des démarches scientifiques (proposer une ou des hypothèses pour répondre à une question, proposer des expériences simples pour tester une hypothèse, expliquer des résultats d’expériences, en déduire si l’hypothèse est validée ou réfutée)</a:t>
            </a:r>
            <a:endParaRPr lang="fr-FR" sz="1000" dirty="0"/>
          </a:p>
          <a:p>
            <a:r>
              <a:rPr lang="fr-FR" sz="1000" b="1" dirty="0">
                <a:solidFill>
                  <a:srgbClr val="7030A0"/>
                </a:solidFill>
              </a:rPr>
              <a:t>EVALUATION FORMATIVE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140677" y="207441"/>
            <a:ext cx="2818474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Devenir de la matière organique,</a:t>
            </a:r>
          </a:p>
          <a:p>
            <a:pPr algn="ctr"/>
            <a:r>
              <a:rPr lang="fr-FR" sz="1400" b="1" dirty="0"/>
              <a:t>les décomposeurs</a:t>
            </a:r>
          </a:p>
          <a:p>
            <a:pPr algn="ctr"/>
            <a:r>
              <a:rPr lang="fr-FR" sz="1400" b="1" dirty="0"/>
              <a:t>Cycle 3    6ème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689231" y="2344614"/>
            <a:ext cx="3458307" cy="2403231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rgbClr val="7030A0"/>
                </a:solidFill>
              </a:rPr>
              <a:t>Réaliser les différents QCM 2,3, 4 sur </a:t>
            </a:r>
            <a:r>
              <a:rPr lang="fr-FR" sz="1200" b="1" dirty="0" err="1">
                <a:solidFill>
                  <a:srgbClr val="7030A0"/>
                </a:solidFill>
              </a:rPr>
              <a:t>pronote</a:t>
            </a:r>
            <a:r>
              <a:rPr lang="fr-FR" sz="1200" b="1" dirty="0">
                <a:solidFill>
                  <a:srgbClr val="7030A0"/>
                </a:solidFill>
              </a:rPr>
              <a:t> : 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- Recherche des hypothèses correspondant au problème : comment les végétaux sont-ils décomposés ?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- Recherche des expériences à réaliser pour tester les hypothèses correspondant problème : comment les végétaux sont-ils décomposés ?</a:t>
            </a:r>
          </a:p>
          <a:p>
            <a:r>
              <a:rPr lang="fr-FR" sz="1200" b="1" dirty="0">
                <a:solidFill>
                  <a:srgbClr val="7030A0"/>
                </a:solidFill>
              </a:rPr>
              <a:t>- Tests des hypothèses en expliquant les résultats des expériences.</a:t>
            </a:r>
          </a:p>
          <a:p>
            <a:pPr>
              <a:buFontTx/>
              <a:buChar char="-"/>
            </a:pP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556277" y="2368062"/>
            <a:ext cx="2938331" cy="230944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accent5"/>
                </a:solidFill>
              </a:rPr>
              <a:t>- Faire la trace écrite du cours partie 2 (fin), les expériences réalisées pour tester les hypothèses, les explications des résultats, l’adapter au format .</a:t>
            </a:r>
            <a:r>
              <a:rPr lang="fr-FR" sz="1400" b="1" dirty="0" err="1">
                <a:solidFill>
                  <a:schemeClr val="accent5"/>
                </a:solidFill>
              </a:rPr>
              <a:t>pdf</a:t>
            </a:r>
            <a:endParaRPr lang="fr-FR" sz="1400" b="1" dirty="0">
              <a:solidFill>
                <a:schemeClr val="accent5"/>
              </a:solidFill>
            </a:endParaRP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985066" y="1696184"/>
            <a:ext cx="1072357" cy="387786"/>
          </a:xfrm>
          <a:prstGeom prst="wedgeRoundRectCallout">
            <a:avLst>
              <a:gd name="adj1" fmla="val -32858"/>
              <a:gd name="adj2" fmla="val 10482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10210201" y="1677803"/>
            <a:ext cx="1072357" cy="387786"/>
          </a:xfrm>
          <a:prstGeom prst="wedgeRoundRectCallout">
            <a:avLst>
              <a:gd name="adj1" fmla="val -47070"/>
              <a:gd name="adj2" fmla="val 11086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517667" y="2567356"/>
            <a:ext cx="1230179" cy="10316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Retour immédiat du QCM fait par les élèves</a:t>
            </a:r>
          </a:p>
          <a:p>
            <a:pPr algn="ctr"/>
            <a:r>
              <a:rPr lang="fr-FR" sz="1000" b="1" dirty="0"/>
              <a:t>Le prof peut voir la copie de l’élève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3567152" y="3880339"/>
            <a:ext cx="1168971" cy="718119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Groupe de discussion classe/prof </a:t>
            </a:r>
          </a:p>
          <a:p>
            <a:pPr algn="ctr"/>
            <a:r>
              <a:rPr lang="fr-FR" sz="1000" b="1" dirty="0"/>
              <a:t>sur </a:t>
            </a:r>
            <a:r>
              <a:rPr lang="fr-FR" sz="1000" b="1" dirty="0" err="1"/>
              <a:t>pronote</a:t>
            </a:r>
            <a:endParaRPr lang="fr-FR" sz="1000" b="1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22D84EB-1AED-406A-9007-91453B5E7E38}"/>
              </a:ext>
            </a:extLst>
          </p:cNvPr>
          <p:cNvSpPr/>
          <p:nvPr/>
        </p:nvSpPr>
        <p:spPr>
          <a:xfrm>
            <a:off x="1688120" y="4994031"/>
            <a:ext cx="5814647" cy="75027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accent5"/>
                </a:solidFill>
              </a:rPr>
              <a:t>Le professeur a un retour immédiat des QCM réalisés, il peut voir la copie des élèves, autoriser l’élève a refaire le QCM si besoin.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Réponse aux questions posées par les élèves sur la discussion </a:t>
            </a:r>
            <a:r>
              <a:rPr lang="fr-FR" sz="1200" b="1" dirty="0" err="1">
                <a:solidFill>
                  <a:schemeClr val="accent5"/>
                </a:solidFill>
              </a:rPr>
              <a:t>pronote</a:t>
            </a:r>
            <a:r>
              <a:rPr lang="fr-FR" sz="1200" b="1" dirty="0">
                <a:solidFill>
                  <a:schemeClr val="accent5"/>
                </a:solidFill>
              </a:rPr>
              <a:t>.</a:t>
            </a:r>
          </a:p>
          <a:p>
            <a:endParaRPr lang="fr-FR" sz="1200" dirty="0">
              <a:solidFill>
                <a:schemeClr val="accent5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790971" y="5140351"/>
            <a:ext cx="2757753" cy="979095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rgbClr val="7030A0"/>
                </a:solidFill>
              </a:rPr>
              <a:t>Copier (ou imprimer) la suite de la partie 2 (fin) du cours, les expériences réalisées pour tester les hypothèses, les explications des résultats.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Agnès Charles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7219872" y="1729276"/>
            <a:ext cx="1072357" cy="387786"/>
          </a:xfrm>
          <a:prstGeom prst="wedgeRoundRectCallout">
            <a:avLst>
              <a:gd name="adj1" fmla="val -40511"/>
              <a:gd name="adj2" fmla="val 1018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BA81FB-E9A7-4ECD-ADAE-D1608AB4C88D}"/>
              </a:ext>
            </a:extLst>
          </p:cNvPr>
          <p:cNvGrpSpPr/>
          <p:nvPr/>
        </p:nvGrpSpPr>
        <p:grpSpPr>
          <a:xfrm>
            <a:off x="417095" y="1242753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368164" y="1746750"/>
              <a:ext cx="871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471713" y="1669933"/>
              <a:ext cx="26982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Séance 3    1 heure</a:t>
              </a:r>
            </a:p>
            <a:p>
              <a:pPr algn="ctr"/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026078" y="1758473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0" y="6042628"/>
            <a:ext cx="3235569" cy="815372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Outils : </a:t>
            </a:r>
          </a:p>
          <a:p>
            <a:pPr algn="ctr"/>
            <a:r>
              <a:rPr lang="fr-FR" sz="1200" b="1" dirty="0"/>
              <a:t>Création de différents QCM sur </a:t>
            </a:r>
            <a:r>
              <a:rPr lang="fr-FR" sz="1200" b="1" dirty="0" err="1"/>
              <a:t>pronote</a:t>
            </a:r>
            <a:endParaRPr lang="fr-FR" sz="1200" b="1" dirty="0"/>
          </a:p>
          <a:p>
            <a:pPr algn="ctr"/>
            <a:r>
              <a:rPr lang="fr-FR" sz="1200" b="1" dirty="0"/>
              <a:t>Alternative : documents papier</a:t>
            </a:r>
            <a:endParaRPr lang="fr-FR" sz="12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316523" y="2250831"/>
            <a:ext cx="3302627" cy="260252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accent5"/>
                </a:solidFill>
              </a:rPr>
              <a:t>Adaptation de ce qui aurait dû être fait en classe par les élèves en :</a:t>
            </a:r>
          </a:p>
          <a:p>
            <a:pPr>
              <a:buFontTx/>
              <a:buChar char="-"/>
            </a:pPr>
            <a:r>
              <a:rPr lang="fr-FR" sz="1400" b="1" dirty="0">
                <a:solidFill>
                  <a:schemeClr val="accent5"/>
                </a:solidFill>
              </a:rPr>
              <a:t>un QCM afin de rendre l’élève acteur de ses apprentissages</a:t>
            </a:r>
          </a:p>
          <a:p>
            <a:r>
              <a:rPr lang="fr-FR" sz="1400" b="1" dirty="0">
                <a:solidFill>
                  <a:schemeClr val="accent5"/>
                </a:solidFill>
              </a:rPr>
              <a:t>- préparation du cours (partie 3) au format .</a:t>
            </a:r>
            <a:r>
              <a:rPr lang="fr-FR" sz="1400" b="1" dirty="0" err="1">
                <a:solidFill>
                  <a:schemeClr val="accent5"/>
                </a:solidFill>
              </a:rPr>
              <a:t>pdf</a:t>
            </a:r>
            <a:endParaRPr lang="fr-FR" sz="1400" b="1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3446584" y="152401"/>
            <a:ext cx="8187646" cy="1078522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u="sng" dirty="0"/>
              <a:t>Objectif général : </a:t>
            </a:r>
            <a:r>
              <a:rPr lang="fr-FR" sz="1000" b="1" dirty="0"/>
              <a:t>comprendre le devenir de la matière organique, le rôle des décomposeurs, le cycle de la matière.</a:t>
            </a:r>
          </a:p>
          <a:p>
            <a:r>
              <a:rPr lang="fr-FR" sz="1000" b="1" u="sng" dirty="0"/>
              <a:t>Objectif de la séance :</a:t>
            </a:r>
          </a:p>
          <a:p>
            <a:r>
              <a:rPr lang="fr-FR" sz="1000" b="1" dirty="0"/>
              <a:t>Compétence travaillée : pratiquer des langages, utiliser différents modes de représentation (construire des chaînes alimentaires)</a:t>
            </a:r>
          </a:p>
          <a:p>
            <a:endParaRPr lang="fr-FR" sz="1000" b="1" dirty="0">
              <a:solidFill>
                <a:srgbClr val="7030A0"/>
              </a:solidFill>
            </a:endParaRPr>
          </a:p>
          <a:p>
            <a:r>
              <a:rPr lang="fr-FR" sz="1200" b="1" dirty="0">
                <a:solidFill>
                  <a:srgbClr val="7030A0"/>
                </a:solidFill>
              </a:rPr>
              <a:t>EVALUATION FORMATIVE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140677" y="207441"/>
            <a:ext cx="2818474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Devenir de la matière organique,</a:t>
            </a:r>
          </a:p>
          <a:p>
            <a:pPr algn="ctr"/>
            <a:r>
              <a:rPr lang="fr-FR" sz="1400" b="1" dirty="0"/>
              <a:t>les décomposeurs</a:t>
            </a:r>
          </a:p>
          <a:p>
            <a:pPr algn="ctr"/>
            <a:r>
              <a:rPr lang="fr-FR" sz="1400" b="1" dirty="0"/>
              <a:t>Cycle 3    6ème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689231" y="2344614"/>
            <a:ext cx="3458307" cy="2403231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fr-FR" sz="1400" b="1" dirty="0">
                <a:solidFill>
                  <a:srgbClr val="7030A0"/>
                </a:solidFill>
              </a:rPr>
              <a:t>Réaliser le QCM 5 sur </a:t>
            </a:r>
            <a:r>
              <a:rPr lang="fr-FR" sz="1400" b="1" dirty="0" err="1">
                <a:solidFill>
                  <a:srgbClr val="7030A0"/>
                </a:solidFill>
              </a:rPr>
              <a:t>pronote</a:t>
            </a:r>
            <a:r>
              <a:rPr lang="fr-FR" sz="1400" b="1" dirty="0">
                <a:solidFill>
                  <a:srgbClr val="7030A0"/>
                </a:solidFill>
              </a:rPr>
              <a:t> : Création de chaînes alimentaires dans le compost, bilan</a:t>
            </a:r>
            <a:endParaRPr lang="fr-FR" sz="140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556277" y="2368062"/>
            <a:ext cx="2938331" cy="230944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accent5"/>
                </a:solidFill>
              </a:rPr>
              <a:t>- Faire la trace écrite du cours partie 3, schéma cycle de la matière et bilan, l’adapter au format .</a:t>
            </a:r>
            <a:r>
              <a:rPr lang="fr-FR" sz="1400" b="1" dirty="0" err="1">
                <a:solidFill>
                  <a:schemeClr val="accent5"/>
                </a:solidFill>
              </a:rPr>
              <a:t>pdf</a:t>
            </a:r>
            <a:endParaRPr lang="fr-FR" sz="1400" b="1" dirty="0">
              <a:solidFill>
                <a:schemeClr val="accent5"/>
              </a:solidFill>
            </a:endParaRP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985066" y="1696184"/>
            <a:ext cx="1072357" cy="387786"/>
          </a:xfrm>
          <a:prstGeom prst="wedgeRoundRectCallout">
            <a:avLst>
              <a:gd name="adj1" fmla="val -32858"/>
              <a:gd name="adj2" fmla="val 10482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10210201" y="1677803"/>
            <a:ext cx="1072357" cy="387786"/>
          </a:xfrm>
          <a:prstGeom prst="wedgeRoundRectCallout">
            <a:avLst>
              <a:gd name="adj1" fmla="val -47070"/>
              <a:gd name="adj2" fmla="val 11086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517667" y="2567356"/>
            <a:ext cx="1230179" cy="10316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Retour immédiat du QCM fait par les élèves</a:t>
            </a:r>
          </a:p>
          <a:p>
            <a:pPr algn="ctr"/>
            <a:r>
              <a:rPr lang="fr-FR" sz="1000" b="1" dirty="0"/>
              <a:t>Le prof peut voir la copie de l’élève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3567152" y="3880339"/>
            <a:ext cx="1168971" cy="718119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Groupe de discussion classe/prof </a:t>
            </a:r>
          </a:p>
          <a:p>
            <a:pPr algn="ctr"/>
            <a:r>
              <a:rPr lang="fr-FR" sz="1000" b="1" dirty="0"/>
              <a:t>sur </a:t>
            </a:r>
            <a:r>
              <a:rPr lang="fr-FR" sz="1000" b="1" dirty="0" err="1"/>
              <a:t>pronote</a:t>
            </a:r>
            <a:endParaRPr lang="fr-FR" sz="1000" b="1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22D84EB-1AED-406A-9007-91453B5E7E38}"/>
              </a:ext>
            </a:extLst>
          </p:cNvPr>
          <p:cNvSpPr/>
          <p:nvPr/>
        </p:nvSpPr>
        <p:spPr>
          <a:xfrm>
            <a:off x="1688120" y="4994031"/>
            <a:ext cx="5814647" cy="75027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accent5"/>
                </a:solidFill>
              </a:rPr>
              <a:t>Le professeur a un retour immédiat des QCM réalisés, il peut voir la copie des élèves, autoriser l’élève a refaire le QCM si besoin.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Réponse aux questions posées par les élèves sur la discussion </a:t>
            </a:r>
            <a:r>
              <a:rPr lang="fr-FR" sz="1200" b="1" dirty="0" err="1">
                <a:solidFill>
                  <a:schemeClr val="accent5"/>
                </a:solidFill>
              </a:rPr>
              <a:t>pronote</a:t>
            </a:r>
            <a:r>
              <a:rPr lang="fr-FR" sz="1200" b="1" dirty="0">
                <a:solidFill>
                  <a:schemeClr val="accent5"/>
                </a:solidFill>
              </a:rPr>
              <a:t>.</a:t>
            </a:r>
          </a:p>
          <a:p>
            <a:endParaRPr lang="fr-FR" sz="1200" dirty="0">
              <a:solidFill>
                <a:schemeClr val="accent5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790971" y="5140351"/>
            <a:ext cx="2757753" cy="979095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rgbClr val="7030A0"/>
                </a:solidFill>
              </a:rPr>
              <a:t>Copier (ou imprimer) la partie 3 du cours.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Agnès Charles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7219872" y="1729276"/>
            <a:ext cx="1072357" cy="387786"/>
          </a:xfrm>
          <a:prstGeom prst="wedgeRoundRectCallout">
            <a:avLst>
              <a:gd name="adj1" fmla="val -40511"/>
              <a:gd name="adj2" fmla="val 1018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BA81FB-E9A7-4ECD-ADAE-D1608AB4C88D}"/>
              </a:ext>
            </a:extLst>
          </p:cNvPr>
          <p:cNvGrpSpPr/>
          <p:nvPr/>
        </p:nvGrpSpPr>
        <p:grpSpPr>
          <a:xfrm>
            <a:off x="417095" y="1242753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368164" y="1746750"/>
              <a:ext cx="871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471713" y="1669933"/>
              <a:ext cx="26982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Séance 4    1/2 heure</a:t>
              </a:r>
            </a:p>
            <a:p>
              <a:pPr algn="ctr"/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026078" y="1758473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0" y="6042628"/>
            <a:ext cx="3235569" cy="815372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Outils : </a:t>
            </a:r>
          </a:p>
          <a:p>
            <a:pPr algn="ctr"/>
            <a:r>
              <a:rPr lang="fr-FR" sz="1200" b="1" dirty="0"/>
              <a:t>Création de différents QCM sur </a:t>
            </a:r>
            <a:r>
              <a:rPr lang="fr-FR" sz="1200" b="1" dirty="0" err="1"/>
              <a:t>pronote</a:t>
            </a:r>
            <a:endParaRPr lang="fr-FR" sz="1200" b="1" dirty="0"/>
          </a:p>
          <a:p>
            <a:pPr algn="ctr"/>
            <a:r>
              <a:rPr lang="fr-FR" sz="1200" b="1" dirty="0"/>
              <a:t>Alternative : documents papier</a:t>
            </a:r>
            <a:endParaRPr lang="fr-FR" sz="12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316523" y="2250831"/>
            <a:ext cx="3302627" cy="260252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accent5"/>
                </a:solidFill>
              </a:rPr>
              <a:t>Adaptation de ce qui aurait dû être fait en classe par les élèves en :</a:t>
            </a:r>
          </a:p>
          <a:p>
            <a:pPr>
              <a:buFontTx/>
              <a:buChar char="-"/>
            </a:pPr>
            <a:r>
              <a:rPr lang="fr-FR" sz="1400" b="1" dirty="0">
                <a:solidFill>
                  <a:schemeClr val="accent5"/>
                </a:solidFill>
              </a:rPr>
              <a:t>un QCM afin de rendre l’élève acteur de ses apprentissages</a:t>
            </a:r>
          </a:p>
          <a:p>
            <a:r>
              <a:rPr lang="fr-FR" sz="1400" b="1" dirty="0">
                <a:solidFill>
                  <a:schemeClr val="accent5"/>
                </a:solidFill>
              </a:rPr>
              <a:t>- préparation de la fiché mémorisation au format .</a:t>
            </a:r>
            <a:r>
              <a:rPr lang="fr-FR" sz="1400" b="1" dirty="0" err="1">
                <a:solidFill>
                  <a:schemeClr val="accent5"/>
                </a:solidFill>
              </a:rPr>
              <a:t>pdf</a:t>
            </a:r>
            <a:endParaRPr lang="fr-FR" sz="1400" b="1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3446584" y="152401"/>
            <a:ext cx="8187646" cy="1078522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u="sng" dirty="0"/>
              <a:t>Objectif général : </a:t>
            </a:r>
            <a:r>
              <a:rPr lang="fr-FR" sz="1000" b="1" dirty="0"/>
              <a:t>comprendre le devenir de la matière organique, le rôle des décomposeurs, le cycle de la matière.</a:t>
            </a:r>
          </a:p>
          <a:p>
            <a:r>
              <a:rPr lang="fr-FR" sz="1000" b="1" u="sng" dirty="0"/>
              <a:t>Objectif de la séance :</a:t>
            </a:r>
          </a:p>
          <a:p>
            <a:r>
              <a:rPr lang="fr-FR" sz="1000" b="1" dirty="0"/>
              <a:t>Utiliser la fiche de mémorisation correspondant à la leçon</a:t>
            </a:r>
          </a:p>
          <a:p>
            <a:endParaRPr lang="fr-FR" sz="1000" b="1" dirty="0">
              <a:solidFill>
                <a:srgbClr val="7030A0"/>
              </a:solidFill>
            </a:endParaRPr>
          </a:p>
          <a:p>
            <a:r>
              <a:rPr lang="fr-FR" sz="1200" b="1" dirty="0">
                <a:solidFill>
                  <a:srgbClr val="7030A0"/>
                </a:solidFill>
              </a:rPr>
              <a:t>EVALUATION FORMATIVE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140677" y="207441"/>
            <a:ext cx="2818474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Devenir de la matière organique,</a:t>
            </a:r>
          </a:p>
          <a:p>
            <a:pPr algn="ctr"/>
            <a:r>
              <a:rPr lang="fr-FR" sz="1400" b="1" dirty="0"/>
              <a:t>les décomposeurs</a:t>
            </a:r>
          </a:p>
          <a:p>
            <a:pPr algn="ctr"/>
            <a:r>
              <a:rPr lang="fr-FR" sz="1400" b="1" dirty="0"/>
              <a:t>Cycle 3    6ème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689231" y="2344614"/>
            <a:ext cx="3458307" cy="2403231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fr-FR" sz="1400" b="1" dirty="0">
                <a:solidFill>
                  <a:srgbClr val="7030A0"/>
                </a:solidFill>
              </a:rPr>
              <a:t>Réaliser le QCM 6 sur </a:t>
            </a:r>
            <a:r>
              <a:rPr lang="fr-FR" sz="1400" b="1" dirty="0" err="1">
                <a:solidFill>
                  <a:srgbClr val="7030A0"/>
                </a:solidFill>
              </a:rPr>
              <a:t>pronote</a:t>
            </a:r>
            <a:r>
              <a:rPr lang="fr-FR" sz="1400" b="1" dirty="0">
                <a:solidFill>
                  <a:srgbClr val="7030A0"/>
                </a:solidFill>
              </a:rPr>
              <a:t> : Fiche de mémorisation</a:t>
            </a:r>
            <a:endParaRPr lang="fr-FR" sz="140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556277" y="2368062"/>
            <a:ext cx="2938331" cy="2309446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accent5"/>
                </a:solidFill>
              </a:rPr>
              <a:t>- Préparer l’évaluation bilan sous forme de QCM</a:t>
            </a: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985066" y="1696184"/>
            <a:ext cx="1072357" cy="387786"/>
          </a:xfrm>
          <a:prstGeom prst="wedgeRoundRectCallout">
            <a:avLst>
              <a:gd name="adj1" fmla="val -32858"/>
              <a:gd name="adj2" fmla="val 10482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10210201" y="1677803"/>
            <a:ext cx="1072357" cy="387786"/>
          </a:xfrm>
          <a:prstGeom prst="wedgeRoundRectCallout">
            <a:avLst>
              <a:gd name="adj1" fmla="val -47070"/>
              <a:gd name="adj2" fmla="val 11086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517667" y="2567356"/>
            <a:ext cx="1230179" cy="10316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Retour immédiat du QCM fait par les élèves</a:t>
            </a:r>
          </a:p>
          <a:p>
            <a:pPr algn="ctr"/>
            <a:r>
              <a:rPr lang="fr-FR" sz="1000" b="1" dirty="0"/>
              <a:t>Le prof peut voir la copie de l’élève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3567152" y="3880339"/>
            <a:ext cx="1168971" cy="718119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Groupe de discussion classe/prof </a:t>
            </a:r>
          </a:p>
          <a:p>
            <a:pPr algn="ctr"/>
            <a:r>
              <a:rPr lang="fr-FR" sz="1000" b="1" dirty="0"/>
              <a:t>sur </a:t>
            </a:r>
            <a:r>
              <a:rPr lang="fr-FR" sz="1000" b="1" dirty="0" err="1"/>
              <a:t>pronote</a:t>
            </a:r>
            <a:endParaRPr lang="fr-FR" sz="1000" b="1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22D84EB-1AED-406A-9007-91453B5E7E38}"/>
              </a:ext>
            </a:extLst>
          </p:cNvPr>
          <p:cNvSpPr/>
          <p:nvPr/>
        </p:nvSpPr>
        <p:spPr>
          <a:xfrm>
            <a:off x="1688120" y="4994031"/>
            <a:ext cx="5814647" cy="75027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accent5"/>
                </a:solidFill>
              </a:rPr>
              <a:t>Le professeur a un retour immédiat des QCM réalisés, il peut voir la copie des élèves, autoriser l’élève a refaire le QCM si besoin.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Réponse aux questions posées par les élèves sur la discussion </a:t>
            </a:r>
            <a:r>
              <a:rPr lang="fr-FR" sz="1200" b="1" dirty="0" err="1">
                <a:solidFill>
                  <a:schemeClr val="accent5"/>
                </a:solidFill>
              </a:rPr>
              <a:t>pronote</a:t>
            </a:r>
            <a:r>
              <a:rPr lang="fr-FR" sz="1200" b="1" dirty="0">
                <a:solidFill>
                  <a:schemeClr val="accent5"/>
                </a:solidFill>
              </a:rPr>
              <a:t>.</a:t>
            </a:r>
          </a:p>
          <a:p>
            <a:endParaRPr lang="fr-FR" sz="1200" dirty="0">
              <a:solidFill>
                <a:schemeClr val="accent5"/>
              </a:solidFill>
            </a:endParaRP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790971" y="5140351"/>
            <a:ext cx="2757753" cy="979095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rgbClr val="7030A0"/>
                </a:solidFill>
              </a:rPr>
              <a:t>Copier (ou imprimer) la fiche mémorisation.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Agnès Charles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7219872" y="1729276"/>
            <a:ext cx="1072357" cy="387786"/>
          </a:xfrm>
          <a:prstGeom prst="wedgeRoundRectCallout">
            <a:avLst>
              <a:gd name="adj1" fmla="val -40511"/>
              <a:gd name="adj2" fmla="val 1018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38BA81FB-E9A7-4ECD-ADAE-D1608AB4C88D}"/>
              </a:ext>
            </a:extLst>
          </p:cNvPr>
          <p:cNvGrpSpPr/>
          <p:nvPr/>
        </p:nvGrpSpPr>
        <p:grpSpPr>
          <a:xfrm>
            <a:off x="417095" y="1242753"/>
            <a:ext cx="11554685" cy="834887"/>
            <a:chOff x="558454" y="1517639"/>
            <a:chExt cx="10944432" cy="834887"/>
          </a:xfrm>
        </p:grpSpPr>
        <p:sp>
          <p:nvSpPr>
            <p:cNvPr id="4" name="Flèche : droite rayée 3"/>
            <p:cNvSpPr/>
            <p:nvPr/>
          </p:nvSpPr>
          <p:spPr>
            <a:xfrm>
              <a:off x="558454" y="1517639"/>
              <a:ext cx="10944432" cy="834887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400"/>
            </a:p>
          </p:txBody>
        </p:sp>
        <p:sp>
          <p:nvSpPr>
            <p:cNvPr id="6" name="ZoneTexte 5"/>
            <p:cNvSpPr txBox="1"/>
            <p:nvPr/>
          </p:nvSpPr>
          <p:spPr>
            <a:xfrm>
              <a:off x="1368164" y="1746750"/>
              <a:ext cx="87165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Avant</a:t>
              </a:r>
            </a:p>
          </p:txBody>
        </p:sp>
        <p:sp>
          <p:nvSpPr>
            <p:cNvPr id="9" name="ZoneTexte 8"/>
            <p:cNvSpPr txBox="1"/>
            <p:nvPr/>
          </p:nvSpPr>
          <p:spPr>
            <a:xfrm>
              <a:off x="4471713" y="1669933"/>
              <a:ext cx="269825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Séance 5    1/2 heure</a:t>
              </a:r>
            </a:p>
            <a:p>
              <a:pPr algn="ctr"/>
              <a:r>
                <a:rPr lang="fr-FR" sz="1600" i="1" dirty="0"/>
                <a:t>Pendant</a:t>
              </a: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9026078" y="1758473"/>
              <a:ext cx="77049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 i="1" dirty="0"/>
                <a:t>Après</a:t>
              </a:r>
            </a:p>
          </p:txBody>
        </p:sp>
      </p:grpSp>
      <p:sp>
        <p:nvSpPr>
          <p:cNvPr id="11" name="Rectangle : carré corné 10"/>
          <p:cNvSpPr/>
          <p:nvPr/>
        </p:nvSpPr>
        <p:spPr>
          <a:xfrm>
            <a:off x="0" y="6042628"/>
            <a:ext cx="3235569" cy="815372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Outils : </a:t>
            </a:r>
          </a:p>
          <a:p>
            <a:pPr algn="ctr"/>
            <a:r>
              <a:rPr lang="fr-FR" sz="1200" b="1" dirty="0"/>
              <a:t>Création de différents QCM sur </a:t>
            </a:r>
            <a:r>
              <a:rPr lang="fr-FR" sz="1200" b="1" dirty="0" err="1"/>
              <a:t>pronote</a:t>
            </a:r>
            <a:endParaRPr lang="fr-FR" sz="1200" b="1" dirty="0"/>
          </a:p>
          <a:p>
            <a:pPr algn="ctr"/>
            <a:r>
              <a:rPr lang="fr-FR" sz="1200" b="1" dirty="0"/>
              <a:t>Alternative : documents papier</a:t>
            </a:r>
            <a:endParaRPr lang="fr-FR" sz="12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234463" y="2250831"/>
            <a:ext cx="3384688" cy="260252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b="1" dirty="0">
                <a:solidFill>
                  <a:schemeClr val="accent5"/>
                </a:solidFill>
              </a:rPr>
              <a:t>Préparer </a:t>
            </a:r>
            <a:r>
              <a:rPr lang="fr-FR" sz="1400" b="1">
                <a:solidFill>
                  <a:schemeClr val="accent5"/>
                </a:solidFill>
              </a:rPr>
              <a:t>l’évaluation bilan </a:t>
            </a:r>
            <a:r>
              <a:rPr lang="fr-FR" sz="1400" b="1" dirty="0">
                <a:solidFill>
                  <a:schemeClr val="accent5"/>
                </a:solidFill>
              </a:rPr>
              <a:t>en fonction de la fiche de mémorisation sous forme de QCM. </a:t>
            </a:r>
          </a:p>
          <a:p>
            <a:r>
              <a:rPr lang="fr-FR" sz="1400" b="1" dirty="0">
                <a:solidFill>
                  <a:schemeClr val="accent5"/>
                </a:solidFill>
              </a:rPr>
              <a:t>Deux évaluations créées en fonctions des besoins des élèves : -une pour les élèves sans dispositif particulier </a:t>
            </a:r>
          </a:p>
          <a:p>
            <a:r>
              <a:rPr lang="fr-FR" sz="1400" b="1" dirty="0">
                <a:solidFill>
                  <a:schemeClr val="accent5"/>
                </a:solidFill>
              </a:rPr>
              <a:t>- une pour les élèves bénéficiant de dispositifs particuliers ((ULIS, PAP, PPRE)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3446584" y="152401"/>
            <a:ext cx="8187646" cy="1078522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000" b="1" u="sng" dirty="0"/>
              <a:t>Objectif général : </a:t>
            </a:r>
            <a:r>
              <a:rPr lang="fr-FR" sz="1000" b="1" dirty="0"/>
              <a:t>comprendre le devenir de la matière organique, le rôle des décomposeurs, le cycle de la matière.</a:t>
            </a:r>
          </a:p>
          <a:p>
            <a:r>
              <a:rPr lang="fr-FR" sz="1000" b="1" u="sng" dirty="0"/>
              <a:t>Objectif de la séance :</a:t>
            </a:r>
          </a:p>
          <a:p>
            <a:r>
              <a:rPr lang="fr-FR" sz="1000" b="1" dirty="0"/>
              <a:t>Vérification des acquis de la leçon par une évaluation bilan</a:t>
            </a:r>
            <a:endParaRPr lang="fr-FR" sz="1000" dirty="0"/>
          </a:p>
          <a:p>
            <a:endParaRPr lang="fr-FR" sz="1000" b="1" u="sng" dirty="0"/>
          </a:p>
          <a:p>
            <a:r>
              <a:rPr lang="fr-FR" sz="1200" b="1">
                <a:solidFill>
                  <a:srgbClr val="7030A0"/>
                </a:solidFill>
              </a:rPr>
              <a:t>EVALUATION BILAN</a:t>
            </a:r>
            <a:endParaRPr lang="fr-FR" sz="1200" b="1" dirty="0">
              <a:solidFill>
                <a:srgbClr val="7030A0"/>
              </a:solidFill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140677" y="207441"/>
            <a:ext cx="2818474" cy="834887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b="1" dirty="0"/>
              <a:t>Devenir de la matière organique,</a:t>
            </a:r>
          </a:p>
          <a:p>
            <a:pPr algn="ctr"/>
            <a:r>
              <a:rPr lang="fr-FR" sz="1400" b="1" dirty="0"/>
              <a:t>les décomposeurs</a:t>
            </a:r>
          </a:p>
          <a:p>
            <a:pPr algn="ctr"/>
            <a:r>
              <a:rPr lang="fr-FR" sz="1400" b="1" dirty="0"/>
              <a:t>Cycle 3    6ème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689231" y="2344614"/>
            <a:ext cx="3458307" cy="2403231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fr-FR" sz="1400" b="1" dirty="0">
                <a:solidFill>
                  <a:srgbClr val="7030A0"/>
                </a:solidFill>
              </a:rPr>
              <a:t>Réaliser le QCM 7 sur </a:t>
            </a:r>
            <a:r>
              <a:rPr lang="fr-FR" sz="1400" b="1" dirty="0" err="1">
                <a:solidFill>
                  <a:srgbClr val="7030A0"/>
                </a:solidFill>
              </a:rPr>
              <a:t>pronote</a:t>
            </a:r>
            <a:r>
              <a:rPr lang="fr-FR" sz="1400" b="1" dirty="0">
                <a:solidFill>
                  <a:srgbClr val="7030A0"/>
                </a:solidFill>
              </a:rPr>
              <a:t> : Evaluation bilan</a:t>
            </a:r>
            <a:endParaRPr lang="fr-FR" sz="1400" dirty="0">
              <a:solidFill>
                <a:srgbClr val="7030A0"/>
              </a:solidFill>
            </a:endParaRPr>
          </a:p>
          <a:p>
            <a:pPr>
              <a:buFontTx/>
              <a:buChar char="-"/>
            </a:pPr>
            <a:endParaRPr lang="fr-FR" sz="1200" dirty="0">
              <a:solidFill>
                <a:srgbClr val="7030A0"/>
              </a:solidFill>
            </a:endParaRP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985066" y="1696184"/>
            <a:ext cx="1072357" cy="387786"/>
          </a:xfrm>
          <a:prstGeom prst="wedgeRoundRectCallout">
            <a:avLst>
              <a:gd name="adj1" fmla="val -32858"/>
              <a:gd name="adj2" fmla="val 104823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10210201" y="1677803"/>
            <a:ext cx="1072357" cy="387786"/>
          </a:xfrm>
          <a:prstGeom prst="wedgeRoundRectCallout">
            <a:avLst>
              <a:gd name="adj1" fmla="val -47070"/>
              <a:gd name="adj2" fmla="val 110869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517667" y="2567356"/>
            <a:ext cx="1230179" cy="103163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Retour immédiat du QCM fait par les élèves</a:t>
            </a:r>
          </a:p>
          <a:p>
            <a:pPr algn="ctr"/>
            <a:r>
              <a:rPr lang="fr-FR" sz="1000" b="1" dirty="0"/>
              <a:t>Le prof peut voir la copie de l’élève</a:t>
            </a:r>
          </a:p>
        </p:txBody>
      </p:sp>
      <p:sp>
        <p:nvSpPr>
          <p:cNvPr id="27" name="Rectangle : carré corné 26">
            <a:extLst>
              <a:ext uri="{FF2B5EF4-FFF2-40B4-BE49-F238E27FC236}">
                <a16:creationId xmlns:a16="http://schemas.microsoft.com/office/drawing/2014/main" id="{82B72AD5-6A45-4B06-97E2-7D3DA64FEA78}"/>
              </a:ext>
            </a:extLst>
          </p:cNvPr>
          <p:cNvSpPr/>
          <p:nvPr/>
        </p:nvSpPr>
        <p:spPr>
          <a:xfrm>
            <a:off x="3567152" y="3880339"/>
            <a:ext cx="1168971" cy="718119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000" b="1" dirty="0"/>
              <a:t>Groupe de discussion classe/prof </a:t>
            </a:r>
          </a:p>
          <a:p>
            <a:pPr algn="ctr"/>
            <a:r>
              <a:rPr lang="fr-FR" sz="1000" b="1" dirty="0"/>
              <a:t>sur </a:t>
            </a:r>
            <a:r>
              <a:rPr lang="fr-FR" sz="1000" b="1" dirty="0" err="1"/>
              <a:t>pronote</a:t>
            </a:r>
            <a:endParaRPr lang="fr-FR" sz="1000" b="1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722D84EB-1AED-406A-9007-91453B5E7E38}"/>
              </a:ext>
            </a:extLst>
          </p:cNvPr>
          <p:cNvSpPr/>
          <p:nvPr/>
        </p:nvSpPr>
        <p:spPr>
          <a:xfrm>
            <a:off x="1688120" y="4994031"/>
            <a:ext cx="5814647" cy="75027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dirty="0">
                <a:solidFill>
                  <a:schemeClr val="accent5"/>
                </a:solidFill>
              </a:rPr>
              <a:t>Le professeur a un retour immédiat des QCM réalisés, il peut voir la copie des élèves.</a:t>
            </a:r>
          </a:p>
          <a:p>
            <a:r>
              <a:rPr lang="fr-FR" sz="1200" b="1" dirty="0">
                <a:solidFill>
                  <a:schemeClr val="accent5"/>
                </a:solidFill>
              </a:rPr>
              <a:t>Réponse aux questions posées par les élèves sur la discussion </a:t>
            </a:r>
            <a:r>
              <a:rPr lang="fr-FR" sz="1200" b="1" dirty="0" err="1">
                <a:solidFill>
                  <a:schemeClr val="accent5"/>
                </a:solidFill>
              </a:rPr>
              <a:t>pronote</a:t>
            </a:r>
            <a:r>
              <a:rPr lang="fr-FR" sz="1200" b="1" dirty="0">
                <a:solidFill>
                  <a:schemeClr val="accent5"/>
                </a:solidFill>
              </a:rPr>
              <a:t>.</a:t>
            </a:r>
          </a:p>
          <a:p>
            <a:endParaRPr lang="fr-FR" sz="1200" dirty="0">
              <a:solidFill>
                <a:schemeClr val="accent5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Agnès Charles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7219872" y="1729276"/>
            <a:ext cx="1072357" cy="387786"/>
          </a:xfrm>
          <a:prstGeom prst="wedgeRoundRectCallout">
            <a:avLst>
              <a:gd name="adj1" fmla="val -40511"/>
              <a:gd name="adj2" fmla="val 101800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1541</TotalTime>
  <Words>1348</Words>
  <Application>Microsoft Office PowerPoint</Application>
  <PresentationFormat>Grand écran</PresentationFormat>
  <Paragraphs>169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B. Boucher</cp:lastModifiedBy>
  <cp:revision>49</cp:revision>
  <dcterms:created xsi:type="dcterms:W3CDTF">2017-02-10T23:03:11Z</dcterms:created>
  <dcterms:modified xsi:type="dcterms:W3CDTF">2020-03-31T18:09:18Z</dcterms:modified>
</cp:coreProperties>
</file>