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62" r:id="rId4"/>
    <p:sldId id="258" r:id="rId5"/>
    <p:sldId id="257" r:id="rId6"/>
    <p:sldId id="259" r:id="rId7"/>
    <p:sldId id="261"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13C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4F6F2B-5542-4A1A-A5A1-1AE03188FE74}" type="doc">
      <dgm:prSet loTypeId="urn:microsoft.com/office/officeart/2005/8/layout/venn1" loCatId="relationship" qsTypeId="urn:microsoft.com/office/officeart/2005/8/quickstyle/simple1" qsCatId="simple" csTypeId="urn:microsoft.com/office/officeart/2005/8/colors/accent1_2" csCatId="accent1" phldr="1"/>
      <dgm:spPr/>
    </dgm:pt>
    <dgm:pt modelId="{A71B43B6-B0FE-4E2E-B87C-5336A5D06B10}">
      <dgm:prSet phldrT="[Texte]" custT="1"/>
      <dgm:spPr>
        <a:solidFill>
          <a:srgbClr val="00B050">
            <a:alpha val="50000"/>
          </a:srgbClr>
        </a:solidFill>
      </dgm:spPr>
      <dgm:t>
        <a:bodyPr/>
        <a:lstStyle/>
        <a:p>
          <a:r>
            <a:rPr lang="fr-FR" sz="1500" dirty="0" smtClean="0"/>
            <a:t>Environnement</a:t>
          </a:r>
          <a:endParaRPr lang="fr-FR" sz="1500" dirty="0"/>
        </a:p>
      </dgm:t>
    </dgm:pt>
    <dgm:pt modelId="{DB94C5B4-BB86-46A7-99A1-713B75EAE528}" type="parTrans" cxnId="{8BB46E44-91DE-4157-90BE-DE874E414D37}">
      <dgm:prSet/>
      <dgm:spPr/>
      <dgm:t>
        <a:bodyPr/>
        <a:lstStyle/>
        <a:p>
          <a:endParaRPr lang="fr-FR"/>
        </a:p>
      </dgm:t>
    </dgm:pt>
    <dgm:pt modelId="{6AB20509-49B8-4057-AA76-7657C5BB8E20}" type="sibTrans" cxnId="{8BB46E44-91DE-4157-90BE-DE874E414D37}">
      <dgm:prSet/>
      <dgm:spPr/>
      <dgm:t>
        <a:bodyPr/>
        <a:lstStyle/>
        <a:p>
          <a:endParaRPr lang="fr-FR"/>
        </a:p>
      </dgm:t>
    </dgm:pt>
    <dgm:pt modelId="{88E02F23-8943-442E-B8B5-2308577D8E47}">
      <dgm:prSet phldrT="[Texte]"/>
      <dgm:spPr>
        <a:solidFill>
          <a:srgbClr val="F513CA">
            <a:alpha val="50000"/>
          </a:srgbClr>
        </a:solidFill>
      </dgm:spPr>
      <dgm:t>
        <a:bodyPr/>
        <a:lstStyle/>
        <a:p>
          <a:r>
            <a:rPr lang="fr-FR" dirty="0" smtClean="0"/>
            <a:t>Société</a:t>
          </a:r>
          <a:endParaRPr lang="fr-FR" dirty="0"/>
        </a:p>
      </dgm:t>
    </dgm:pt>
    <dgm:pt modelId="{CCD65153-E6B4-4C96-8474-FD5F706ECD27}" type="parTrans" cxnId="{FA65454D-1C42-47C7-950B-3DC8CB4A12E2}">
      <dgm:prSet/>
      <dgm:spPr/>
      <dgm:t>
        <a:bodyPr/>
        <a:lstStyle/>
        <a:p>
          <a:endParaRPr lang="fr-FR"/>
        </a:p>
      </dgm:t>
    </dgm:pt>
    <dgm:pt modelId="{3A439E81-EB9C-426C-93FB-0BF4E6519B80}" type="sibTrans" cxnId="{FA65454D-1C42-47C7-950B-3DC8CB4A12E2}">
      <dgm:prSet/>
      <dgm:spPr/>
      <dgm:t>
        <a:bodyPr/>
        <a:lstStyle/>
        <a:p>
          <a:endParaRPr lang="fr-FR"/>
        </a:p>
      </dgm:t>
    </dgm:pt>
    <dgm:pt modelId="{54A81E8A-5488-46AE-86E3-A81019FCAC56}">
      <dgm:prSet phldrT="[Texte]"/>
      <dgm:spPr/>
      <dgm:t>
        <a:bodyPr/>
        <a:lstStyle/>
        <a:p>
          <a:r>
            <a:rPr lang="fr-FR" dirty="0" smtClean="0"/>
            <a:t>Économie</a:t>
          </a:r>
          <a:endParaRPr lang="fr-FR" dirty="0"/>
        </a:p>
      </dgm:t>
    </dgm:pt>
    <dgm:pt modelId="{E745362A-A416-4AA6-BA44-2A125B6305D8}" type="parTrans" cxnId="{F0677BE9-D62F-418E-BC63-D64886B719D9}">
      <dgm:prSet/>
      <dgm:spPr/>
      <dgm:t>
        <a:bodyPr/>
        <a:lstStyle/>
        <a:p>
          <a:endParaRPr lang="fr-FR"/>
        </a:p>
      </dgm:t>
    </dgm:pt>
    <dgm:pt modelId="{21A56F13-1FBB-4E9A-B619-9A270F239AB0}" type="sibTrans" cxnId="{F0677BE9-D62F-418E-BC63-D64886B719D9}">
      <dgm:prSet/>
      <dgm:spPr/>
      <dgm:t>
        <a:bodyPr/>
        <a:lstStyle/>
        <a:p>
          <a:endParaRPr lang="fr-FR"/>
        </a:p>
      </dgm:t>
    </dgm:pt>
    <dgm:pt modelId="{2BD6A967-A8BB-4E11-8C2A-A19243E8D76C}" type="pres">
      <dgm:prSet presAssocID="{EE4F6F2B-5542-4A1A-A5A1-1AE03188FE74}" presName="compositeShape" presStyleCnt="0">
        <dgm:presLayoutVars>
          <dgm:chMax val="7"/>
          <dgm:dir/>
          <dgm:resizeHandles val="exact"/>
        </dgm:presLayoutVars>
      </dgm:prSet>
      <dgm:spPr/>
    </dgm:pt>
    <dgm:pt modelId="{C59E3AFE-7E4C-480D-80E7-F5E8B0CBAE49}" type="pres">
      <dgm:prSet presAssocID="{A71B43B6-B0FE-4E2E-B87C-5336A5D06B10}" presName="circ1" presStyleLbl="vennNode1" presStyleIdx="0" presStyleCnt="3" custScaleX="102857" custLinFactNeighborX="-1941" custLinFactNeighborY="-2083"/>
      <dgm:spPr/>
      <dgm:t>
        <a:bodyPr/>
        <a:lstStyle/>
        <a:p>
          <a:endParaRPr lang="fr-FR"/>
        </a:p>
      </dgm:t>
    </dgm:pt>
    <dgm:pt modelId="{88B2265D-7132-4BF6-86B4-3D39F9516540}" type="pres">
      <dgm:prSet presAssocID="{A71B43B6-B0FE-4E2E-B87C-5336A5D06B10}" presName="circ1Tx" presStyleLbl="revTx" presStyleIdx="0" presStyleCnt="0">
        <dgm:presLayoutVars>
          <dgm:chMax val="0"/>
          <dgm:chPref val="0"/>
          <dgm:bulletEnabled val="1"/>
        </dgm:presLayoutVars>
      </dgm:prSet>
      <dgm:spPr/>
      <dgm:t>
        <a:bodyPr/>
        <a:lstStyle/>
        <a:p>
          <a:endParaRPr lang="fr-FR"/>
        </a:p>
      </dgm:t>
    </dgm:pt>
    <dgm:pt modelId="{26148F32-6127-475D-9583-027F967F40FA}" type="pres">
      <dgm:prSet presAssocID="{88E02F23-8943-442E-B8B5-2308577D8E47}" presName="circ2" presStyleLbl="vennNode1" presStyleIdx="1" presStyleCnt="3"/>
      <dgm:spPr/>
      <dgm:t>
        <a:bodyPr/>
        <a:lstStyle/>
        <a:p>
          <a:endParaRPr lang="fr-FR"/>
        </a:p>
      </dgm:t>
    </dgm:pt>
    <dgm:pt modelId="{DCBEF9C0-916B-4529-A768-4A09009EA7C4}" type="pres">
      <dgm:prSet presAssocID="{88E02F23-8943-442E-B8B5-2308577D8E47}" presName="circ2Tx" presStyleLbl="revTx" presStyleIdx="0" presStyleCnt="0">
        <dgm:presLayoutVars>
          <dgm:chMax val="0"/>
          <dgm:chPref val="0"/>
          <dgm:bulletEnabled val="1"/>
        </dgm:presLayoutVars>
      </dgm:prSet>
      <dgm:spPr/>
      <dgm:t>
        <a:bodyPr/>
        <a:lstStyle/>
        <a:p>
          <a:endParaRPr lang="fr-FR"/>
        </a:p>
      </dgm:t>
    </dgm:pt>
    <dgm:pt modelId="{8E14C49D-A36E-4295-8B5E-93F469DC4625}" type="pres">
      <dgm:prSet presAssocID="{54A81E8A-5488-46AE-86E3-A81019FCAC56}" presName="circ3" presStyleLbl="vennNode1" presStyleIdx="2" presStyleCnt="3"/>
      <dgm:spPr/>
    </dgm:pt>
    <dgm:pt modelId="{21B98BF9-4797-49A6-B295-9ACA9518B626}" type="pres">
      <dgm:prSet presAssocID="{54A81E8A-5488-46AE-86E3-A81019FCAC56}" presName="circ3Tx" presStyleLbl="revTx" presStyleIdx="0" presStyleCnt="0">
        <dgm:presLayoutVars>
          <dgm:chMax val="0"/>
          <dgm:chPref val="0"/>
          <dgm:bulletEnabled val="1"/>
        </dgm:presLayoutVars>
      </dgm:prSet>
      <dgm:spPr/>
    </dgm:pt>
  </dgm:ptLst>
  <dgm:cxnLst>
    <dgm:cxn modelId="{FA5143EB-326A-437C-A1FA-118358C27343}" type="presOf" srcId="{EE4F6F2B-5542-4A1A-A5A1-1AE03188FE74}" destId="{2BD6A967-A8BB-4E11-8C2A-A19243E8D76C}" srcOrd="0" destOrd="0" presId="urn:microsoft.com/office/officeart/2005/8/layout/venn1"/>
    <dgm:cxn modelId="{908F2114-FA62-4C75-A3CF-9539383423A4}" type="presOf" srcId="{A71B43B6-B0FE-4E2E-B87C-5336A5D06B10}" destId="{C59E3AFE-7E4C-480D-80E7-F5E8B0CBAE49}" srcOrd="0" destOrd="0" presId="urn:microsoft.com/office/officeart/2005/8/layout/venn1"/>
    <dgm:cxn modelId="{F0677BE9-D62F-418E-BC63-D64886B719D9}" srcId="{EE4F6F2B-5542-4A1A-A5A1-1AE03188FE74}" destId="{54A81E8A-5488-46AE-86E3-A81019FCAC56}" srcOrd="2" destOrd="0" parTransId="{E745362A-A416-4AA6-BA44-2A125B6305D8}" sibTransId="{21A56F13-1FBB-4E9A-B619-9A270F239AB0}"/>
    <dgm:cxn modelId="{B2A9D958-C116-47E1-8487-5A1E2030AEB9}" type="presOf" srcId="{54A81E8A-5488-46AE-86E3-A81019FCAC56}" destId="{8E14C49D-A36E-4295-8B5E-93F469DC4625}" srcOrd="0" destOrd="0" presId="urn:microsoft.com/office/officeart/2005/8/layout/venn1"/>
    <dgm:cxn modelId="{7C3C7A36-B723-4084-B8F1-77873DCE9BD2}" type="presOf" srcId="{54A81E8A-5488-46AE-86E3-A81019FCAC56}" destId="{21B98BF9-4797-49A6-B295-9ACA9518B626}" srcOrd="1" destOrd="0" presId="urn:microsoft.com/office/officeart/2005/8/layout/venn1"/>
    <dgm:cxn modelId="{FA65454D-1C42-47C7-950B-3DC8CB4A12E2}" srcId="{EE4F6F2B-5542-4A1A-A5A1-1AE03188FE74}" destId="{88E02F23-8943-442E-B8B5-2308577D8E47}" srcOrd="1" destOrd="0" parTransId="{CCD65153-E6B4-4C96-8474-FD5F706ECD27}" sibTransId="{3A439E81-EB9C-426C-93FB-0BF4E6519B80}"/>
    <dgm:cxn modelId="{F346B23A-CDC9-4A16-9AD9-26CD1708074C}" type="presOf" srcId="{88E02F23-8943-442E-B8B5-2308577D8E47}" destId="{DCBEF9C0-916B-4529-A768-4A09009EA7C4}" srcOrd="1" destOrd="0" presId="urn:microsoft.com/office/officeart/2005/8/layout/venn1"/>
    <dgm:cxn modelId="{BE3CDB1F-175E-421C-95C3-3F5BAB947E63}" type="presOf" srcId="{A71B43B6-B0FE-4E2E-B87C-5336A5D06B10}" destId="{88B2265D-7132-4BF6-86B4-3D39F9516540}" srcOrd="1" destOrd="0" presId="urn:microsoft.com/office/officeart/2005/8/layout/venn1"/>
    <dgm:cxn modelId="{A7E62DFA-9FBE-4C3F-BCD7-980D79523316}" type="presOf" srcId="{88E02F23-8943-442E-B8B5-2308577D8E47}" destId="{26148F32-6127-475D-9583-027F967F40FA}" srcOrd="0" destOrd="0" presId="urn:microsoft.com/office/officeart/2005/8/layout/venn1"/>
    <dgm:cxn modelId="{8BB46E44-91DE-4157-90BE-DE874E414D37}" srcId="{EE4F6F2B-5542-4A1A-A5A1-1AE03188FE74}" destId="{A71B43B6-B0FE-4E2E-B87C-5336A5D06B10}" srcOrd="0" destOrd="0" parTransId="{DB94C5B4-BB86-46A7-99A1-713B75EAE528}" sibTransId="{6AB20509-49B8-4057-AA76-7657C5BB8E20}"/>
    <dgm:cxn modelId="{535A0482-E48B-4E06-83ED-1C96B89C545D}" type="presParOf" srcId="{2BD6A967-A8BB-4E11-8C2A-A19243E8D76C}" destId="{C59E3AFE-7E4C-480D-80E7-F5E8B0CBAE49}" srcOrd="0" destOrd="0" presId="urn:microsoft.com/office/officeart/2005/8/layout/venn1"/>
    <dgm:cxn modelId="{AC62B9CF-FA37-4ED3-9000-3C768CD26A25}" type="presParOf" srcId="{2BD6A967-A8BB-4E11-8C2A-A19243E8D76C}" destId="{88B2265D-7132-4BF6-86B4-3D39F9516540}" srcOrd="1" destOrd="0" presId="urn:microsoft.com/office/officeart/2005/8/layout/venn1"/>
    <dgm:cxn modelId="{847E320B-8D00-45F3-8ED1-A58A894FA376}" type="presParOf" srcId="{2BD6A967-A8BB-4E11-8C2A-A19243E8D76C}" destId="{26148F32-6127-475D-9583-027F967F40FA}" srcOrd="2" destOrd="0" presId="urn:microsoft.com/office/officeart/2005/8/layout/venn1"/>
    <dgm:cxn modelId="{39A1B12B-24A6-4527-9427-622F36F46B6A}" type="presParOf" srcId="{2BD6A967-A8BB-4E11-8C2A-A19243E8D76C}" destId="{DCBEF9C0-916B-4529-A768-4A09009EA7C4}" srcOrd="3" destOrd="0" presId="urn:microsoft.com/office/officeart/2005/8/layout/venn1"/>
    <dgm:cxn modelId="{105C3534-1836-4B1D-ADCF-35461148AFAE}" type="presParOf" srcId="{2BD6A967-A8BB-4E11-8C2A-A19243E8D76C}" destId="{8E14C49D-A36E-4295-8B5E-93F469DC4625}" srcOrd="4" destOrd="0" presId="urn:microsoft.com/office/officeart/2005/8/layout/venn1"/>
    <dgm:cxn modelId="{E75D6468-18EA-40FF-AF9A-9620C3E3F427}" type="presParOf" srcId="{2BD6A967-A8BB-4E11-8C2A-A19243E8D76C}" destId="{21B98BF9-4797-49A6-B295-9ACA9518B626}"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9E3AFE-7E4C-480D-80E7-F5E8B0CBAE49}">
      <dsp:nvSpPr>
        <dsp:cNvPr id="0" name=""/>
        <dsp:cNvSpPr/>
      </dsp:nvSpPr>
      <dsp:spPr>
        <a:xfrm>
          <a:off x="1440990" y="5"/>
          <a:ext cx="1733127" cy="1684987"/>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fr-FR" sz="1500" kern="1200" dirty="0" smtClean="0"/>
            <a:t>Environnement</a:t>
          </a:r>
          <a:endParaRPr lang="fr-FR" sz="1500" kern="1200" dirty="0"/>
        </a:p>
      </dsp:txBody>
      <dsp:txXfrm>
        <a:off x="1672074" y="294878"/>
        <a:ext cx="1270960" cy="758244"/>
      </dsp:txXfrm>
    </dsp:sp>
    <dsp:sp modelId="{26148F32-6127-475D-9583-027F967F40FA}">
      <dsp:nvSpPr>
        <dsp:cNvPr id="0" name=""/>
        <dsp:cNvSpPr/>
      </dsp:nvSpPr>
      <dsp:spPr>
        <a:xfrm>
          <a:off x="2105765" y="1088220"/>
          <a:ext cx="1684987" cy="1684987"/>
        </a:xfrm>
        <a:prstGeom prst="ellipse">
          <a:avLst/>
        </a:prstGeom>
        <a:solidFill>
          <a:srgbClr val="F513CA">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fr-FR" sz="1900" kern="1200" dirty="0" smtClean="0"/>
            <a:t>Société</a:t>
          </a:r>
          <a:endParaRPr lang="fr-FR" sz="1900" kern="1200" dirty="0"/>
        </a:p>
      </dsp:txBody>
      <dsp:txXfrm>
        <a:off x="2621091" y="1523509"/>
        <a:ext cx="1010992" cy="926742"/>
      </dsp:txXfrm>
    </dsp:sp>
    <dsp:sp modelId="{8E14C49D-A36E-4295-8B5E-93F469DC4625}">
      <dsp:nvSpPr>
        <dsp:cNvPr id="0" name=""/>
        <dsp:cNvSpPr/>
      </dsp:nvSpPr>
      <dsp:spPr>
        <a:xfrm>
          <a:off x="889766" y="1088220"/>
          <a:ext cx="1684987" cy="168498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fr-FR" sz="1900" kern="1200" dirty="0" smtClean="0"/>
            <a:t>Économie</a:t>
          </a:r>
          <a:endParaRPr lang="fr-FR" sz="1900" kern="1200" dirty="0"/>
        </a:p>
      </dsp:txBody>
      <dsp:txXfrm>
        <a:off x="1048436" y="1523509"/>
        <a:ext cx="1010992" cy="92674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F8ADB10-A23D-4EC5-89EA-DEA45E91A301}" type="datetimeFigureOut">
              <a:rPr lang="fr-FR" smtClean="0"/>
              <a:t>27/09/2010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DB2249-3452-4FE1-9197-FC106CC78FC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8ADB10-A23D-4EC5-89EA-DEA45E91A301}" type="datetimeFigureOut">
              <a:rPr lang="fr-FR" smtClean="0"/>
              <a:t>27/09/2010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DB2249-3452-4FE1-9197-FC106CC78FC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8ADB10-A23D-4EC5-89EA-DEA45E91A301}" type="datetimeFigureOut">
              <a:rPr lang="fr-FR" smtClean="0"/>
              <a:t>27/09/2010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DB2249-3452-4FE1-9197-FC106CC78FC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8ADB10-A23D-4EC5-89EA-DEA45E91A301}" type="datetimeFigureOut">
              <a:rPr lang="fr-FR" smtClean="0"/>
              <a:t>27/09/2010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DB2249-3452-4FE1-9197-FC106CC78FC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F8ADB10-A23D-4EC5-89EA-DEA45E91A301}" type="datetimeFigureOut">
              <a:rPr lang="fr-FR" smtClean="0"/>
              <a:t>27/09/2010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DB2249-3452-4FE1-9197-FC106CC78FC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F8ADB10-A23D-4EC5-89EA-DEA45E91A301}" type="datetimeFigureOut">
              <a:rPr lang="fr-FR" smtClean="0"/>
              <a:t>27/09/2010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DB2249-3452-4FE1-9197-FC106CC78FC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F8ADB10-A23D-4EC5-89EA-DEA45E91A301}" type="datetimeFigureOut">
              <a:rPr lang="fr-FR" smtClean="0"/>
              <a:t>27/09/2010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6DB2249-3452-4FE1-9197-FC106CC78FC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F8ADB10-A23D-4EC5-89EA-DEA45E91A301}" type="datetimeFigureOut">
              <a:rPr lang="fr-FR" smtClean="0"/>
              <a:t>27/09/2010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6DB2249-3452-4FE1-9197-FC106CC78FC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F8ADB10-A23D-4EC5-89EA-DEA45E91A301}" type="datetimeFigureOut">
              <a:rPr lang="fr-FR" smtClean="0"/>
              <a:t>27/09/2010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6DB2249-3452-4FE1-9197-FC106CC78FC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F8ADB10-A23D-4EC5-89EA-DEA45E91A301}" type="datetimeFigureOut">
              <a:rPr lang="fr-FR" smtClean="0"/>
              <a:t>27/09/2010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DB2249-3452-4FE1-9197-FC106CC78FC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F8ADB10-A23D-4EC5-89EA-DEA45E91A301}" type="datetimeFigureOut">
              <a:rPr lang="fr-FR" smtClean="0"/>
              <a:t>27/09/2010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DB2249-3452-4FE1-9197-FC106CC78FC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ADB10-A23D-4EC5-89EA-DEA45E91A301}" type="datetimeFigureOut">
              <a:rPr lang="fr-FR" smtClean="0"/>
              <a:t>27/09/2010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DB2249-3452-4FE1-9197-FC106CC78FCD}"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03848" y="1988840"/>
            <a:ext cx="4320480" cy="584775"/>
          </a:xfrm>
          <a:prstGeom prst="rect">
            <a:avLst/>
          </a:prstGeom>
          <a:solidFill>
            <a:srgbClr val="F513CA"/>
          </a:solidFill>
        </p:spPr>
        <p:txBody>
          <a:bodyPr wrap="square" rtlCol="0">
            <a:spAutoFit/>
          </a:bodyPr>
          <a:lstStyle/>
          <a:p>
            <a:pPr algn="ctr"/>
            <a:r>
              <a:rPr lang="fr-FR" sz="3200" dirty="0" smtClean="0">
                <a:solidFill>
                  <a:schemeClr val="bg1"/>
                </a:solidFill>
              </a:rPr>
              <a:t>Éducation à la sexualité</a:t>
            </a:r>
            <a:endParaRPr lang="fr-FR" sz="3200" dirty="0">
              <a:solidFill>
                <a:schemeClr val="bg1"/>
              </a:solidFill>
            </a:endParaRPr>
          </a:p>
        </p:txBody>
      </p:sp>
      <p:sp>
        <p:nvSpPr>
          <p:cNvPr id="5" name="ZoneTexte 4"/>
          <p:cNvSpPr txBox="1"/>
          <p:nvPr/>
        </p:nvSpPr>
        <p:spPr>
          <a:xfrm>
            <a:off x="323528" y="836712"/>
            <a:ext cx="3528392" cy="584775"/>
          </a:xfrm>
          <a:prstGeom prst="rect">
            <a:avLst/>
          </a:prstGeom>
          <a:solidFill>
            <a:srgbClr val="F513CA"/>
          </a:solidFill>
        </p:spPr>
        <p:txBody>
          <a:bodyPr wrap="square" rtlCol="0">
            <a:spAutoFit/>
          </a:bodyPr>
          <a:lstStyle/>
          <a:p>
            <a:pPr algn="ctr"/>
            <a:r>
              <a:rPr lang="fr-FR" sz="3200" dirty="0" smtClean="0">
                <a:solidFill>
                  <a:schemeClr val="bg1"/>
                </a:solidFill>
              </a:rPr>
              <a:t>Éducation à la santé</a:t>
            </a:r>
            <a:endParaRPr lang="fr-FR" sz="3200" dirty="0">
              <a:solidFill>
                <a:schemeClr val="bg1"/>
              </a:solidFill>
            </a:endParaRPr>
          </a:p>
        </p:txBody>
      </p:sp>
      <p:sp>
        <p:nvSpPr>
          <p:cNvPr id="6" name="ZoneTexte 5"/>
          <p:cNvSpPr txBox="1"/>
          <p:nvPr/>
        </p:nvSpPr>
        <p:spPr>
          <a:xfrm>
            <a:off x="1475656" y="3284984"/>
            <a:ext cx="4248472" cy="584775"/>
          </a:xfrm>
          <a:prstGeom prst="rect">
            <a:avLst/>
          </a:prstGeom>
          <a:solidFill>
            <a:srgbClr val="FFC000"/>
          </a:solidFill>
        </p:spPr>
        <p:txBody>
          <a:bodyPr wrap="square" rtlCol="0">
            <a:spAutoFit/>
          </a:bodyPr>
          <a:lstStyle/>
          <a:p>
            <a:pPr algn="ctr"/>
            <a:r>
              <a:rPr lang="fr-FR" sz="3200" dirty="0" smtClean="0"/>
              <a:t>Éducation à la sécurité</a:t>
            </a:r>
            <a:endParaRPr lang="fr-FR" sz="3200" dirty="0"/>
          </a:p>
        </p:txBody>
      </p:sp>
      <p:sp>
        <p:nvSpPr>
          <p:cNvPr id="7" name="ZoneTexte 6"/>
          <p:cNvSpPr txBox="1"/>
          <p:nvPr/>
        </p:nvSpPr>
        <p:spPr>
          <a:xfrm>
            <a:off x="4139952" y="4653136"/>
            <a:ext cx="4248472" cy="1077218"/>
          </a:xfrm>
          <a:prstGeom prst="rect">
            <a:avLst/>
          </a:prstGeom>
          <a:solidFill>
            <a:srgbClr val="00B050"/>
          </a:solidFill>
        </p:spPr>
        <p:txBody>
          <a:bodyPr wrap="square" rtlCol="0">
            <a:spAutoFit/>
          </a:bodyPr>
          <a:lstStyle/>
          <a:p>
            <a:pPr algn="ctr"/>
            <a:r>
              <a:rPr lang="fr-FR" sz="3200" dirty="0" smtClean="0">
                <a:solidFill>
                  <a:schemeClr val="bg1"/>
                </a:solidFill>
              </a:rPr>
              <a:t>Éducation au développement durable</a:t>
            </a:r>
            <a:endParaRPr lang="fr-FR" sz="32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196752"/>
            <a:ext cx="7772400" cy="1683618"/>
          </a:xfrm>
          <a:solidFill>
            <a:srgbClr val="7030A0"/>
          </a:solidFill>
        </p:spPr>
        <p:txBody>
          <a:bodyPr>
            <a:normAutofit/>
          </a:bodyPr>
          <a:lstStyle/>
          <a:p>
            <a:r>
              <a:rPr lang="fr-FR" dirty="0" smtClean="0">
                <a:solidFill>
                  <a:schemeClr val="bg1"/>
                </a:solidFill>
              </a:rPr>
              <a:t>Les éducations à…</a:t>
            </a:r>
            <a:br>
              <a:rPr lang="fr-FR" dirty="0" smtClean="0">
                <a:solidFill>
                  <a:schemeClr val="bg1"/>
                </a:solidFill>
              </a:rPr>
            </a:br>
            <a:r>
              <a:rPr lang="fr-FR" dirty="0" smtClean="0">
                <a:solidFill>
                  <a:schemeClr val="bg1"/>
                </a:solidFill>
              </a:rPr>
              <a:t>comprendre pour agir</a:t>
            </a:r>
            <a:endParaRPr lang="fr-FR" dirty="0">
              <a:solidFill>
                <a:schemeClr val="bg1"/>
              </a:solidFill>
            </a:endParaRPr>
          </a:p>
        </p:txBody>
      </p:sp>
      <p:sp>
        <p:nvSpPr>
          <p:cNvPr id="5" name="ZoneTexte 4"/>
          <p:cNvSpPr txBox="1"/>
          <p:nvPr/>
        </p:nvSpPr>
        <p:spPr>
          <a:xfrm>
            <a:off x="1187624" y="3717032"/>
            <a:ext cx="6768752" cy="2246769"/>
          </a:xfrm>
          <a:prstGeom prst="rect">
            <a:avLst/>
          </a:prstGeom>
          <a:noFill/>
        </p:spPr>
        <p:txBody>
          <a:bodyPr wrap="square" rtlCol="0">
            <a:spAutoFit/>
          </a:bodyPr>
          <a:lstStyle/>
          <a:p>
            <a:pPr algn="ctr"/>
            <a:r>
              <a:rPr lang="fr-FR" sz="2800" dirty="0" smtClean="0"/>
              <a:t>Elles visent à procurer aux élèves les bases scientifiques (connaissances et raisonnement</a:t>
            </a:r>
            <a:r>
              <a:rPr lang="fr-FR" sz="2800" dirty="0"/>
              <a:t>)</a:t>
            </a:r>
            <a:r>
              <a:rPr lang="fr-FR" sz="2800" dirty="0" smtClean="0"/>
              <a:t> pour comprendre le fonctionnement du monde et  leur apprendre à faire des choix.</a:t>
            </a:r>
            <a:endParaRPr lang="fr-F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467544" y="1124744"/>
            <a:ext cx="8229600" cy="4525963"/>
          </a:xfrm>
        </p:spPr>
        <p:txBody>
          <a:bodyPr/>
          <a:lstStyle/>
          <a:p>
            <a:pPr>
              <a:buNone/>
            </a:pPr>
            <a:r>
              <a:rPr lang="fr-FR" dirty="0" smtClean="0"/>
              <a:t>L’éducation des élèves est ancrée dans les programmes. Elle vise à :</a:t>
            </a:r>
          </a:p>
          <a:p>
            <a:r>
              <a:rPr lang="fr-FR" dirty="0" smtClean="0"/>
              <a:t>faire acquérir des connaissances et former au raisonnement  (= rempart contre les comportements irrationnels)</a:t>
            </a:r>
          </a:p>
          <a:p>
            <a:r>
              <a:rPr lang="fr-FR" dirty="0" smtClean="0"/>
              <a:t>Développer l’autonomie et le sens des responsabilités</a:t>
            </a:r>
          </a:p>
          <a:p>
            <a:endParaRPr lang="fr-FR"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53750"/>
            <a:ext cx="8229600" cy="584775"/>
          </a:xfrm>
          <a:solidFill>
            <a:srgbClr val="7030A0"/>
          </a:solidFill>
        </p:spPr>
        <p:txBody>
          <a:bodyPr wrap="square" rtlCol="0">
            <a:spAutoFit/>
          </a:bodyPr>
          <a:lstStyle/>
          <a:p>
            <a:r>
              <a:rPr lang="fr-FR" sz="3200" dirty="0">
                <a:solidFill>
                  <a:schemeClr val="bg1"/>
                </a:solidFill>
                <a:latin typeface="Lucida Calligraphy" pitchFamily="66" charset="0"/>
                <a:ea typeface="+mn-ea"/>
                <a:cs typeface="+mn-cs"/>
              </a:rPr>
              <a:t>Les missions du professeur</a:t>
            </a:r>
          </a:p>
        </p:txBody>
      </p:sp>
      <p:sp>
        <p:nvSpPr>
          <p:cNvPr id="3" name="Espace réservé du contenu 2"/>
          <p:cNvSpPr>
            <a:spLocks noGrp="1"/>
          </p:cNvSpPr>
          <p:nvPr>
            <p:ph idx="1"/>
          </p:nvPr>
        </p:nvSpPr>
        <p:spPr>
          <a:xfrm>
            <a:off x="467544" y="1700808"/>
            <a:ext cx="8229600" cy="4525963"/>
          </a:xfrm>
        </p:spPr>
        <p:txBody>
          <a:bodyPr>
            <a:noAutofit/>
          </a:bodyPr>
          <a:lstStyle/>
          <a:p>
            <a:pPr>
              <a:buNone/>
            </a:pPr>
            <a:r>
              <a:rPr lang="fr-FR" sz="2800" dirty="0" smtClean="0"/>
              <a:t>     La </a:t>
            </a:r>
            <a:r>
              <a:rPr lang="fr-FR" sz="2800" dirty="0"/>
              <a:t>mission </a:t>
            </a:r>
            <a:r>
              <a:rPr lang="fr-FR" sz="2800" dirty="0" smtClean="0"/>
              <a:t>(du professeur) est </a:t>
            </a:r>
            <a:r>
              <a:rPr lang="fr-FR" sz="2800" dirty="0"/>
              <a:t>tout à la fois d'instruire </a:t>
            </a:r>
            <a:r>
              <a:rPr lang="fr-FR" sz="2800" dirty="0" smtClean="0"/>
              <a:t>les jeunes </a:t>
            </a:r>
            <a:r>
              <a:rPr lang="fr-FR" sz="2800" dirty="0"/>
              <a:t>qui </a:t>
            </a:r>
            <a:r>
              <a:rPr lang="fr-FR" sz="2800" dirty="0" smtClean="0"/>
              <a:t>lui sont </a:t>
            </a:r>
            <a:r>
              <a:rPr lang="fr-FR" sz="2800" dirty="0"/>
              <a:t>confiés, de contribuer à leur éducation et de les former en vue de leur insertion sociale et professionnelle. </a:t>
            </a:r>
            <a:r>
              <a:rPr lang="fr-FR" sz="2800" dirty="0" smtClean="0"/>
              <a:t>… Il </a:t>
            </a:r>
            <a:r>
              <a:rPr lang="fr-FR" sz="2800" dirty="0"/>
              <a:t>se préoccupe également de faire comprendre aux élèves le sens </a:t>
            </a:r>
            <a:r>
              <a:rPr lang="fr-FR" sz="2800" dirty="0" smtClean="0"/>
              <a:t>et la </a:t>
            </a:r>
            <a:r>
              <a:rPr lang="fr-FR" sz="2800" dirty="0"/>
              <a:t>portée des valeurs qui sont à la base de nos institutions, et de les préparer au plein exercice de la </a:t>
            </a:r>
            <a:r>
              <a:rPr lang="fr-FR" sz="2800" dirty="0" smtClean="0"/>
              <a:t>citoyenneté.</a:t>
            </a:r>
          </a:p>
          <a:p>
            <a:pPr algn="r">
              <a:buNone/>
            </a:pPr>
            <a:r>
              <a:rPr lang="fr-FR" sz="2800" b="1" dirty="0"/>
              <a:t>Circulaire </a:t>
            </a:r>
            <a:r>
              <a:rPr lang="fr-FR" sz="2800" b="1" dirty="0" smtClean="0"/>
              <a:t>n° </a:t>
            </a:r>
            <a:r>
              <a:rPr lang="fr-FR" sz="2800" b="1" dirty="0"/>
              <a:t>97-123 du 23 mai 1997</a:t>
            </a:r>
            <a:endParaRPr lang="fr-F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67544" y="1124744"/>
            <a:ext cx="8424936" cy="5570756"/>
          </a:xfrm>
          <a:prstGeom prst="rect">
            <a:avLst/>
          </a:prstGeom>
          <a:noFill/>
        </p:spPr>
        <p:txBody>
          <a:bodyPr wrap="square" rtlCol="0">
            <a:spAutoFit/>
          </a:bodyPr>
          <a:lstStyle/>
          <a:p>
            <a:r>
              <a:rPr lang="fr-FR" sz="2800" dirty="0" smtClean="0"/>
              <a:t>L’éducation à la responsabilité, contribution à la formation du citoyen, concerne essentiellement la santé, la sexualité, l’environnement et le développement durable ainsi que la sécurité.</a:t>
            </a:r>
          </a:p>
          <a:p>
            <a:r>
              <a:rPr lang="fr-FR" sz="2800" dirty="0" smtClean="0"/>
              <a:t>Il s’agit de former l’élève à adopter une attitude raisonnée fondée sur la connaissance et de développer un comportement citoyen responsable vis-à-vis de l’environnement (préservation des espèces, gestion des milieux et des ressources, prévention des risques) et de la vie (respect des êtres vivants, des hommes et des femmes dans leur diversité).</a:t>
            </a:r>
          </a:p>
          <a:p>
            <a:pPr algn="r"/>
            <a:r>
              <a:rPr lang="fr-FR" sz="2800" dirty="0" smtClean="0"/>
              <a:t>(</a:t>
            </a:r>
            <a:r>
              <a:rPr lang="fr-FR" sz="2000" b="1" dirty="0" smtClean="0"/>
              <a:t>Programme de l’enseignement de SVT- Préambule pour le collège</a:t>
            </a:r>
          </a:p>
          <a:p>
            <a:pPr algn="r"/>
            <a:r>
              <a:rPr lang="fr-FR" sz="2000" b="1" dirty="0" smtClean="0"/>
              <a:t>Bulletin officiel spécial n°6 du 28 aout 2008)</a:t>
            </a:r>
            <a:endParaRPr lang="fr-FR" sz="2000" b="1" dirty="0"/>
          </a:p>
        </p:txBody>
      </p:sp>
      <p:sp>
        <p:nvSpPr>
          <p:cNvPr id="6" name="ZoneTexte 5"/>
          <p:cNvSpPr txBox="1"/>
          <p:nvPr/>
        </p:nvSpPr>
        <p:spPr>
          <a:xfrm>
            <a:off x="611560" y="0"/>
            <a:ext cx="7992888" cy="1077218"/>
          </a:xfrm>
          <a:prstGeom prst="rect">
            <a:avLst/>
          </a:prstGeom>
          <a:solidFill>
            <a:srgbClr val="7030A0"/>
          </a:solidFill>
        </p:spPr>
        <p:txBody>
          <a:bodyPr wrap="square" rtlCol="0">
            <a:spAutoFit/>
          </a:bodyPr>
          <a:lstStyle/>
          <a:p>
            <a:pPr algn="ctr"/>
            <a:r>
              <a:rPr lang="fr-FR" sz="3200" dirty="0" smtClean="0">
                <a:solidFill>
                  <a:schemeClr val="bg1"/>
                </a:solidFill>
                <a:latin typeface="Lucida Calligraphy" pitchFamily="66" charset="0"/>
              </a:rPr>
              <a:t>Le socle commun et les programmes de SVT</a:t>
            </a:r>
            <a:endParaRPr lang="fr-FR" sz="3200" dirty="0">
              <a:solidFill>
                <a:schemeClr val="bg1"/>
              </a:solidFill>
              <a:latin typeface="Lucida Calligraphy"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53750"/>
            <a:ext cx="8229600" cy="584775"/>
          </a:xfrm>
          <a:solidFill>
            <a:srgbClr val="F513CA"/>
          </a:solidFill>
        </p:spPr>
        <p:txBody>
          <a:bodyPr wrap="square" rtlCol="0">
            <a:spAutoFit/>
          </a:bodyPr>
          <a:lstStyle/>
          <a:p>
            <a:r>
              <a:rPr lang="fr-FR" sz="3200" dirty="0" smtClean="0">
                <a:solidFill>
                  <a:schemeClr val="bg1"/>
                </a:solidFill>
                <a:latin typeface="Lucida Calligraphy" pitchFamily="66" charset="0"/>
                <a:ea typeface="+mn-ea"/>
                <a:cs typeface="+mn-cs"/>
              </a:rPr>
              <a:t>Éducation à la sexualité</a:t>
            </a:r>
            <a:endParaRPr lang="fr-FR" sz="3200" dirty="0">
              <a:solidFill>
                <a:schemeClr val="bg1"/>
              </a:solidFill>
              <a:latin typeface="Lucida Calligraphy" pitchFamily="66" charset="0"/>
              <a:ea typeface="+mn-ea"/>
              <a:cs typeface="+mn-cs"/>
            </a:endParaRPr>
          </a:p>
        </p:txBody>
      </p:sp>
      <p:sp>
        <p:nvSpPr>
          <p:cNvPr id="3" name="Espace réservé du contenu 2"/>
          <p:cNvSpPr>
            <a:spLocks noGrp="1"/>
          </p:cNvSpPr>
          <p:nvPr>
            <p:ph idx="1"/>
          </p:nvPr>
        </p:nvSpPr>
        <p:spPr>
          <a:xfrm>
            <a:off x="457200" y="1600200"/>
            <a:ext cx="8507288" cy="4525963"/>
          </a:xfrm>
        </p:spPr>
        <p:txBody>
          <a:bodyPr>
            <a:normAutofit/>
          </a:bodyPr>
          <a:lstStyle/>
          <a:p>
            <a:pPr>
              <a:buNone/>
            </a:pPr>
            <a:r>
              <a:rPr lang="fr-FR" sz="2800" dirty="0" smtClean="0"/>
              <a:t>« L’école a un rôle spécifique à jouer dans la construction individuelle et sociale des enfants et adolescents. Il s’agit de leur donner les moyens de s’approprier progressivement les données essentielles de leur développement sexuel et affectif…permettre de mieux analyser et appréhender les multiples messages médiatiques et sociaux… »</a:t>
            </a:r>
          </a:p>
          <a:p>
            <a:pPr>
              <a:buNone/>
            </a:pPr>
            <a:endParaRPr lang="fr-FR" dirty="0" smtClean="0"/>
          </a:p>
          <a:p>
            <a:pPr algn="r">
              <a:buNone/>
            </a:pPr>
            <a:r>
              <a:rPr lang="fr-FR" sz="2400" b="1" dirty="0" smtClean="0"/>
              <a:t>Circulaire n°2003-027 du 17 février 2003 relative à l’</a:t>
            </a:r>
            <a:r>
              <a:rPr lang="fr-FR" sz="2400" b="1" dirty="0"/>
              <a:t>é</a:t>
            </a:r>
            <a:r>
              <a:rPr lang="fr-FR" sz="2400" b="1" dirty="0" smtClean="0"/>
              <a:t>ducation à la sexualité dans les écoles, les collèges et les lycées.</a:t>
            </a:r>
            <a:endParaRPr lang="fr-FR"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307529"/>
            <a:ext cx="8229600" cy="1077218"/>
          </a:xfrm>
          <a:solidFill>
            <a:srgbClr val="00B050"/>
          </a:solidFill>
        </p:spPr>
        <p:txBody>
          <a:bodyPr wrap="square" rtlCol="0">
            <a:spAutoFit/>
          </a:bodyPr>
          <a:lstStyle/>
          <a:p>
            <a:r>
              <a:rPr lang="fr-FR" sz="3200" dirty="0" smtClean="0">
                <a:solidFill>
                  <a:schemeClr val="bg1"/>
                </a:solidFill>
                <a:latin typeface="Lucida Calligraphy" pitchFamily="66" charset="0"/>
                <a:ea typeface="+mn-ea"/>
                <a:cs typeface="+mn-cs"/>
              </a:rPr>
              <a:t>Éducation à l’environnement et au développement durable (EDD)</a:t>
            </a:r>
            <a:endParaRPr lang="fr-FR" sz="3200" dirty="0">
              <a:solidFill>
                <a:schemeClr val="bg1"/>
              </a:solidFill>
              <a:latin typeface="Lucida Calligraphy" pitchFamily="66" charset="0"/>
              <a:ea typeface="+mn-ea"/>
              <a:cs typeface="+mn-cs"/>
            </a:endParaRPr>
          </a:p>
        </p:txBody>
      </p:sp>
      <p:sp>
        <p:nvSpPr>
          <p:cNvPr id="5" name="ZoneTexte 4"/>
          <p:cNvSpPr txBox="1"/>
          <p:nvPr/>
        </p:nvSpPr>
        <p:spPr>
          <a:xfrm>
            <a:off x="611560" y="1772816"/>
            <a:ext cx="7776864" cy="5139869"/>
          </a:xfrm>
          <a:prstGeom prst="rect">
            <a:avLst/>
          </a:prstGeom>
          <a:noFill/>
        </p:spPr>
        <p:txBody>
          <a:bodyPr wrap="square" rtlCol="0">
            <a:spAutoFit/>
          </a:bodyPr>
          <a:lstStyle/>
          <a:p>
            <a:r>
              <a:rPr lang="fr-FR" sz="2400" dirty="0" smtClean="0"/>
              <a:t>« Le développement durable n’est pas un champ, encore qu’il requiert des connaissances, mais plutôt une philosophie pour l’action qui repose sur la compréhension des enjeux et qui implique une pensée et des comportements nouveaux » (Bregeon 2008)</a:t>
            </a:r>
          </a:p>
          <a:p>
            <a:endParaRPr lang="fr-FR" sz="2400" dirty="0"/>
          </a:p>
          <a:p>
            <a:pPr>
              <a:buFont typeface="Arial" pitchFamily="34" charset="0"/>
              <a:buChar char="•"/>
            </a:pPr>
            <a:r>
              <a:rPr lang="fr-FR" sz="2400" dirty="0" smtClean="0"/>
              <a:t>Perspective systémique</a:t>
            </a:r>
          </a:p>
          <a:p>
            <a:pPr>
              <a:buFont typeface="Arial" pitchFamily="34" charset="0"/>
              <a:buChar char="•"/>
            </a:pPr>
            <a:r>
              <a:rPr lang="fr-FR" sz="2400" dirty="0" smtClean="0"/>
              <a:t>Approche orientée vers </a:t>
            </a:r>
            <a:br>
              <a:rPr lang="fr-FR" sz="2400" dirty="0" smtClean="0"/>
            </a:br>
            <a:r>
              <a:rPr lang="fr-FR" sz="2400" dirty="0" smtClean="0"/>
              <a:t>la solution des problèmes</a:t>
            </a:r>
          </a:p>
          <a:p>
            <a:endParaRPr lang="fr-FR" sz="2400" dirty="0"/>
          </a:p>
          <a:p>
            <a:r>
              <a:rPr lang="fr-FR" sz="3200" b="1" i="1" dirty="0" smtClean="0"/>
              <a:t>Finalité : </a:t>
            </a:r>
          </a:p>
          <a:p>
            <a:r>
              <a:rPr lang="fr-FR" sz="3200" b="1" i="1" dirty="0" smtClean="0"/>
              <a:t>« démocratie délibérative »</a:t>
            </a:r>
          </a:p>
          <a:p>
            <a:endParaRPr lang="fr-FR" sz="2400" dirty="0"/>
          </a:p>
        </p:txBody>
      </p:sp>
      <p:graphicFrame>
        <p:nvGraphicFramePr>
          <p:cNvPr id="6" name="Diagramme 5"/>
          <p:cNvGraphicFramePr/>
          <p:nvPr/>
        </p:nvGraphicFramePr>
        <p:xfrm>
          <a:off x="4283968" y="3284984"/>
          <a:ext cx="4680520"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305</Words>
  <Application>Microsoft Office PowerPoint</Application>
  <PresentationFormat>Affichage à l'écran (4:3)</PresentationFormat>
  <Paragraphs>32</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Diapositive 1</vt:lpstr>
      <vt:lpstr>Les éducations à… comprendre pour agir</vt:lpstr>
      <vt:lpstr>Diapositive 3</vt:lpstr>
      <vt:lpstr>Les missions du professeur</vt:lpstr>
      <vt:lpstr>Diapositive 5</vt:lpstr>
      <vt:lpstr>Éducation à la sexualité</vt:lpstr>
      <vt:lpstr>Éducation à l’environnement et au développement durable (EDD)</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éducations à </dc:title>
  <dc:creator>Lenovo User</dc:creator>
  <cp:lastModifiedBy>Lenovo User</cp:lastModifiedBy>
  <cp:revision>11</cp:revision>
  <dcterms:created xsi:type="dcterms:W3CDTF">2010-09-27T20:21:21Z</dcterms:created>
  <dcterms:modified xsi:type="dcterms:W3CDTF">2010-09-27T22:08:33Z</dcterms:modified>
</cp:coreProperties>
</file>