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88" autoAdjust="0"/>
    <p:restoredTop sz="94662" autoAdjust="0"/>
  </p:normalViewPr>
  <p:slideViewPr>
    <p:cSldViewPr showGuides="1">
      <p:cViewPr>
        <p:scale>
          <a:sx n="60" d="100"/>
          <a:sy n="60" d="100"/>
        </p:scale>
        <p:origin x="-1422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27D5D8B-3A49-4921-A9C3-EB8FE954A7AC}" type="datetimeFigureOut">
              <a:rPr lang="fr-FR"/>
              <a:pPr>
                <a:defRPr/>
              </a:pPr>
              <a:t>09/10/2020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C28BEF5-D7E6-46A2-B399-A13A712D7D7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57152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altLang="fr-FR" smtClean="0"/>
              <a:t>Déterminer à l’aide de la clé de détermination qui est Quercus petraea et qui est Quercus robur. (C 3.2, C7.1)</a:t>
            </a:r>
          </a:p>
        </p:txBody>
      </p:sp>
      <p:sp>
        <p:nvSpPr>
          <p:cNvPr id="1331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AC8C5294-D76C-4D04-B93E-BC70D2F59B84}" type="slidenum">
              <a:rPr lang="fr-FR" altLang="fr-FR" sz="1200"/>
              <a:pPr eaLnBrk="1" hangingPunct="1"/>
              <a:t>4</a:t>
            </a:fld>
            <a:endParaRPr lang="fr-FR" altLang="fr-F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02C8B-62FF-4376-AEED-777C951FF15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9723166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4D282-DDC6-4912-BE0B-F0942CC1701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8363613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8AD0C-A0A5-436A-A115-82E45409E8A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9981384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55A34-D898-4529-B65F-F868A319172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3079746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5E8D4-187F-4816-AF36-A01527E5F8C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5694425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D0800-0425-4085-A06B-5F3D5B3E870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780177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F7342-3A93-49D8-9C45-6F6433881C2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2050626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596D3-DE8D-443E-9AA9-436C56F8699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3666873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830D1-707F-4050-BDE1-9A21F989B05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1856042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B1C41-1F73-44B7-B8C3-EB3F6EED016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4794808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7C84E-C75C-487F-9EB5-267899CF608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2329351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E0AE9DCE-1411-48E4-878F-640FD3B4BBC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-1177925" y="3062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>
              <a:latin typeface="Comic Sans MS" pitchFamily="66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227456" y="152400"/>
            <a:ext cx="4687501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99FF99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smtClean="0">
                <a:latin typeface="Verdana" pitchFamily="34" charset="0"/>
              </a:rPr>
              <a:t>Activité : </a:t>
            </a:r>
            <a:r>
              <a:rPr lang="fr-FR" altLang="fr-FR" sz="2400" dirty="0">
                <a:latin typeface="Verdana" pitchFamily="34" charset="0"/>
              </a:rPr>
              <a:t>La notion d’espèce.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fr-FR" altLang="fr-FR">
                <a:latin typeface="Verdana" pitchFamily="34" charset="0"/>
              </a:rPr>
              <a:t>Compétences travaillées :</a:t>
            </a:r>
          </a:p>
          <a:p>
            <a:pPr eaLnBrk="1" hangingPunct="1">
              <a:lnSpc>
                <a:spcPct val="150000"/>
              </a:lnSpc>
            </a:pPr>
            <a:r>
              <a:rPr lang="fr-FR" altLang="fr-FR">
                <a:latin typeface="Verdana" pitchFamily="34" charset="0"/>
              </a:rPr>
              <a:t>- Compétence C3 : Langages scientifiques (Savoir définir une espèce, savoir lire une clé de détermination, savoir extraire des informations d’un texte)</a:t>
            </a:r>
          </a:p>
          <a:p>
            <a:pPr eaLnBrk="1" hangingPunct="1">
              <a:lnSpc>
                <a:spcPct val="150000"/>
              </a:lnSpc>
            </a:pPr>
            <a:r>
              <a:rPr lang="fr-FR" altLang="fr-FR">
                <a:latin typeface="Verdana" pitchFamily="34" charset="0"/>
              </a:rPr>
              <a:t>- Compétence C7 : Savoir analyser et argumenter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166813"/>
            <a:ext cx="91440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fr-FR" altLang="fr-FR" dirty="0">
                <a:latin typeface="Verdana" pitchFamily="34" charset="0"/>
              </a:rPr>
              <a:t> Compléter le texte suivant : (C3.1)</a:t>
            </a:r>
          </a:p>
          <a:p>
            <a:pPr eaLnBrk="1" hangingPunct="1">
              <a:lnSpc>
                <a:spcPct val="150000"/>
              </a:lnSpc>
            </a:pPr>
            <a:r>
              <a:rPr lang="fr-FR" altLang="fr-FR" dirty="0">
                <a:latin typeface="Verdana" pitchFamily="34" charset="0"/>
              </a:rPr>
              <a:t> </a:t>
            </a:r>
          </a:p>
          <a:p>
            <a:pPr eaLnBrk="1" hangingPunct="1">
              <a:lnSpc>
                <a:spcPct val="150000"/>
              </a:lnSpc>
            </a:pPr>
            <a:r>
              <a:rPr lang="fr-FR" altLang="fr-FR">
                <a:latin typeface="Verdana" pitchFamily="34" charset="0"/>
              </a:rPr>
              <a:t>Je lis dans le texte que la </a:t>
            </a:r>
            <a:r>
              <a:rPr lang="fr-FR" altLang="fr-FR" u="sng">
                <a:latin typeface="Verdana" pitchFamily="34" charset="0"/>
              </a:rPr>
              <a:t>morphologie </a:t>
            </a:r>
            <a:r>
              <a:rPr lang="fr-FR" altLang="fr-FR">
                <a:latin typeface="Verdana" pitchFamily="34" charset="0"/>
              </a:rPr>
              <a:t>est différente (position des feuilles sur la tige, taille du pétiole, taille du pédoncule) et qu’ils ne peuvent pas se </a:t>
            </a:r>
            <a:r>
              <a:rPr lang="fr-FR" altLang="fr-FR" u="sng">
                <a:latin typeface="Verdana" pitchFamily="34" charset="0"/>
              </a:rPr>
              <a:t>reproduire</a:t>
            </a:r>
            <a:r>
              <a:rPr lang="fr-FR" altLang="fr-FR">
                <a:latin typeface="Verdana" pitchFamily="34" charset="0"/>
              </a:rPr>
              <a:t> ensemble. </a:t>
            </a:r>
            <a:r>
              <a:rPr lang="fr-FR" altLang="fr-FR" dirty="0">
                <a:latin typeface="Verdana" pitchFamily="34" charset="0"/>
              </a:rPr>
              <a:t>J’en déduis que les deux chênes sont des </a:t>
            </a:r>
            <a:r>
              <a:rPr lang="fr-FR" altLang="fr-FR" u="sng" dirty="0">
                <a:latin typeface="Verdana" pitchFamily="34" charset="0"/>
              </a:rPr>
              <a:t>espèces </a:t>
            </a:r>
            <a:r>
              <a:rPr lang="fr-FR" altLang="fr-FR" dirty="0">
                <a:latin typeface="Verdana" pitchFamily="34" charset="0"/>
              </a:rPr>
              <a:t>différentes.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038600" y="2362200"/>
            <a:ext cx="2057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endParaRPr lang="fr-FR" altLang="fr-FR">
              <a:latin typeface="Verdana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0" y="3476625"/>
            <a:ext cx="2133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endParaRPr lang="fr-FR" altLang="fr-FR">
              <a:latin typeface="Verdana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605338"/>
            <a:ext cx="1371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endParaRPr lang="fr-FR" altLang="fr-FR">
              <a:latin typeface="Verdana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7938" y="520700"/>
            <a:ext cx="9144001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fr-FR" altLang="fr-FR">
                <a:latin typeface="Verdana" pitchFamily="34" charset="0"/>
              </a:rPr>
              <a:t>	Chacun d'entre nous désigne les « espèces » animales et végétales par un nom commun : érable, bouleau, truite, pigeon. En réalité, on désigne des noms de genre et non des noms d’espèce.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00363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900363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114800"/>
            <a:ext cx="20478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0" y="468153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333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fr-FR" altLang="fr-FR" u="sng">
                <a:solidFill>
                  <a:srgbClr val="FF0000"/>
                </a:solidFill>
                <a:latin typeface="Verdana" pitchFamily="34" charset="0"/>
              </a:rPr>
              <a:t>I- Un exemple chez les végétaux, le chêne :</a:t>
            </a:r>
            <a:endParaRPr lang="fr-FR" altLang="fr-FR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762000"/>
            <a:ext cx="701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fr-FR" altLang="fr-FR" u="sng">
                <a:latin typeface="Verdana" pitchFamily="34" charset="0"/>
              </a:rPr>
              <a:t>Photo 1 :</a:t>
            </a:r>
            <a:r>
              <a:rPr lang="fr-FR" altLang="fr-FR">
                <a:latin typeface="Verdana" pitchFamily="34" charset="0"/>
              </a:rPr>
              <a:t>				</a:t>
            </a:r>
            <a:r>
              <a:rPr lang="fr-FR" altLang="fr-FR" u="sng">
                <a:latin typeface="Verdana" pitchFamily="34" charset="0"/>
              </a:rPr>
              <a:t>Photo 2 :</a:t>
            </a:r>
            <a:r>
              <a:rPr lang="fr-FR" altLang="fr-FR">
                <a:latin typeface="Verdana" pitchFamily="34" charset="0"/>
              </a:rPr>
              <a:t> </a:t>
            </a:r>
          </a:p>
        </p:txBody>
      </p:sp>
      <p:pic>
        <p:nvPicPr>
          <p:cNvPr id="4" name="Imag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0"/>
          <a:stretch>
            <a:fillRect/>
          </a:stretch>
        </p:blipFill>
        <p:spPr bwMode="auto">
          <a:xfrm>
            <a:off x="0" y="16764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2"/>
          <a:stretch>
            <a:fillRect/>
          </a:stretch>
        </p:blipFill>
        <p:spPr bwMode="auto">
          <a:xfrm>
            <a:off x="4548188" y="1828800"/>
            <a:ext cx="459581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28600"/>
            <a:ext cx="685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fr-FR" altLang="fr-FR">
                <a:latin typeface="Verdana" pitchFamily="34" charset="0"/>
              </a:rPr>
              <a:t>Clé de détermination du chêne (Quercus) :</a:t>
            </a:r>
          </a:p>
        </p:txBody>
      </p:sp>
      <p:pic>
        <p:nvPicPr>
          <p:cNvPr id="3" name="Imag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990600"/>
            <a:ext cx="629920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34925" y="3962400"/>
            <a:ext cx="91789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AutoNum type="arabicPeriod"/>
            </a:pPr>
            <a:r>
              <a:rPr lang="fr-FR" altLang="fr-FR">
                <a:latin typeface="Verdana" pitchFamily="34" charset="0"/>
              </a:rPr>
              <a:t>Déterminer à l’aide de la clé de détermination qui est Quercus petraea et qui est Quercus robur. (C 3.2, C7.1)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fr-FR" altLang="fr-FR" sz="2800" u="sng">
                <a:latin typeface="Verdana" pitchFamily="34" charset="0"/>
              </a:rPr>
              <a:t>Réponse I- 1- :</a:t>
            </a:r>
            <a:endParaRPr lang="fr-FR" altLang="fr-FR" sz="2800">
              <a:latin typeface="Verdana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fr-FR" altLang="fr-FR" sz="2800">
                <a:latin typeface="Verdana" pitchFamily="34" charset="0"/>
              </a:rPr>
              <a:t>	Je vois dans la clé de détermination que </a:t>
            </a:r>
            <a:r>
              <a:rPr lang="fr-FR" altLang="fr-FR" sz="2800" i="1">
                <a:latin typeface="Verdana" pitchFamily="34" charset="0"/>
              </a:rPr>
              <a:t>Quercus petraea</a:t>
            </a:r>
            <a:r>
              <a:rPr lang="fr-FR" altLang="fr-FR" sz="2800">
                <a:latin typeface="Verdana" pitchFamily="34" charset="0"/>
              </a:rPr>
              <a:t> possède un gland collé à la tige. J’en déduis que la photo 1 est le chêne </a:t>
            </a:r>
            <a:r>
              <a:rPr lang="fr-FR" altLang="fr-FR" sz="2800" i="1">
                <a:latin typeface="Verdana" pitchFamily="34" charset="0"/>
              </a:rPr>
              <a:t>Quercus petraea</a:t>
            </a:r>
            <a:r>
              <a:rPr lang="fr-FR" altLang="fr-FR" sz="2800">
                <a:latin typeface="Verdana" pitchFamily="34" charset="0"/>
              </a:rPr>
              <a:t> (Chêne sessile).</a:t>
            </a:r>
          </a:p>
          <a:p>
            <a:pPr eaLnBrk="1" hangingPunct="1">
              <a:lnSpc>
                <a:spcPct val="150000"/>
              </a:lnSpc>
            </a:pPr>
            <a:r>
              <a:rPr lang="fr-FR" altLang="fr-FR" sz="2800">
                <a:latin typeface="Verdana" pitchFamily="34" charset="0"/>
              </a:rPr>
              <a:t>	Je vois dans la clé de détermination que </a:t>
            </a:r>
            <a:r>
              <a:rPr lang="fr-FR" altLang="fr-FR" sz="2800" i="1">
                <a:latin typeface="Verdana" pitchFamily="34" charset="0"/>
              </a:rPr>
              <a:t>Quercus robur</a:t>
            </a:r>
            <a:r>
              <a:rPr lang="fr-FR" altLang="fr-FR" sz="2800">
                <a:latin typeface="Verdana" pitchFamily="34" charset="0"/>
              </a:rPr>
              <a:t> ne possède pas un gland collé à la tige. J’en déduis que la photo 2 est le chêne </a:t>
            </a:r>
            <a:r>
              <a:rPr lang="fr-FR" altLang="fr-FR" sz="2800" i="1">
                <a:latin typeface="Verdana" pitchFamily="34" charset="0"/>
              </a:rPr>
              <a:t>Quercus robur</a:t>
            </a:r>
            <a:r>
              <a:rPr lang="fr-FR" altLang="fr-FR" sz="2800">
                <a:latin typeface="Verdana" pitchFamily="34" charset="0"/>
              </a:rPr>
              <a:t> (Chêne pédonculé).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fr-FR" altLang="fr-FR">
                <a:latin typeface="Verdana" pitchFamily="34" charset="0"/>
              </a:rPr>
              <a:t>Informations supplémentaires :</a:t>
            </a:r>
          </a:p>
        </p:txBody>
      </p:sp>
      <p:pic>
        <p:nvPicPr>
          <p:cNvPr id="3" name="Imag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1" b="3828"/>
          <a:stretch>
            <a:fillRect/>
          </a:stretch>
        </p:blipFill>
        <p:spPr bwMode="auto">
          <a:xfrm>
            <a:off x="0" y="685800"/>
            <a:ext cx="4572000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2"/>
          <a:stretch>
            <a:fillRect/>
          </a:stretch>
        </p:blipFill>
        <p:spPr bwMode="auto">
          <a:xfrm>
            <a:off x="4645025" y="381000"/>
            <a:ext cx="4270375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113" y="3429000"/>
            <a:ext cx="456088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0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fr-FR" altLang="fr-FR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Comic Sans MS" pitchFamily="66" charset="0"/>
              </a:rPr>
              <a:t>- les feuilles sont dispos</a:t>
            </a:r>
            <a:r>
              <a:rPr lang="fr-FR" altLang="fr-FR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é</a:t>
            </a:r>
            <a:r>
              <a:rPr lang="fr-FR" altLang="fr-FR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Comic Sans MS" pitchFamily="66" charset="0"/>
              </a:rPr>
              <a:t>es de fa</a:t>
            </a:r>
            <a:r>
              <a:rPr lang="fr-FR" altLang="fr-FR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ç</a:t>
            </a:r>
            <a:r>
              <a:rPr lang="fr-FR" altLang="fr-FR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Comic Sans MS" pitchFamily="66" charset="0"/>
              </a:rPr>
              <a:t>on alterne sur la tige.</a:t>
            </a:r>
            <a:endParaRPr lang="fr-FR" altLang="fr-FR">
              <a:latin typeface="Verdana" pitchFamily="34" charset="0"/>
              <a:ea typeface="Verdana" pitchFamily="34" charset="0"/>
              <a:cs typeface="Times New Roman" pitchFamily="18" charset="0"/>
            </a:endParaRPr>
          </a:p>
          <a:p>
            <a:pPr eaLnBrk="1" hangingPunct="1"/>
            <a:r>
              <a:rPr lang="fr-FR" altLang="fr-FR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–</a:t>
            </a:r>
            <a:r>
              <a:rPr lang="fr-FR" altLang="fr-FR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Comic Sans MS" pitchFamily="66" charset="0"/>
              </a:rPr>
              <a:t> le gland est collé à la tige.</a:t>
            </a:r>
            <a:endParaRPr lang="fr-FR" altLang="fr-FR">
              <a:latin typeface="Verdana" pitchFamily="34" charset="0"/>
              <a:ea typeface="Verdana" pitchFamily="34" charset="0"/>
              <a:cs typeface="Times New Roman" pitchFamily="18" charset="0"/>
            </a:endParaRPr>
          </a:p>
          <a:p>
            <a:pPr eaLnBrk="1" hangingPunct="1"/>
            <a:r>
              <a:rPr lang="fr-FR" altLang="fr-FR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Comic Sans MS" pitchFamily="66" charset="0"/>
              </a:rPr>
              <a:t>- les feuilles ont un pétiole long.</a:t>
            </a:r>
            <a:endParaRPr lang="fr-FR" altLang="fr-FR">
              <a:latin typeface="Verdana" pitchFamily="34" charset="0"/>
              <a:ea typeface="Verdana" pitchFamily="34" charset="0"/>
              <a:cs typeface="Times New Roman" pitchFamily="18" charset="0"/>
            </a:endParaRPr>
          </a:p>
          <a:p>
            <a:pPr eaLnBrk="1" hangingPunct="1"/>
            <a:r>
              <a:rPr lang="fr-FR" altLang="fr-FR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Comic Sans MS" pitchFamily="66" charset="0"/>
              </a:rPr>
              <a:t>- la floraison et la lib</a:t>
            </a:r>
            <a:r>
              <a:rPr lang="fr-FR" altLang="fr-FR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é</a:t>
            </a:r>
            <a:r>
              <a:rPr lang="fr-FR" altLang="fr-FR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Comic Sans MS" pitchFamily="66" charset="0"/>
              </a:rPr>
              <a:t>ration du pollen permettant la reproduction de l’espèce se fait mi-mai.</a:t>
            </a:r>
            <a:endParaRPr lang="fr-FR" altLang="fr-FR">
              <a:latin typeface="Verdana" pitchFamily="34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68825" y="3124200"/>
            <a:ext cx="4575175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fr-FR" altLang="fr-FR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Comic Sans MS" pitchFamily="66" charset="0"/>
              </a:rPr>
              <a:t> - les feuilles sont dispos</a:t>
            </a:r>
            <a:r>
              <a:rPr lang="fr-FR" altLang="fr-FR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é</a:t>
            </a:r>
            <a:r>
              <a:rPr lang="fr-FR" altLang="fr-FR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Comic Sans MS" pitchFamily="66" charset="0"/>
              </a:rPr>
              <a:t>es de fa</a:t>
            </a:r>
            <a:r>
              <a:rPr lang="fr-FR" altLang="fr-FR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ç</a:t>
            </a:r>
            <a:r>
              <a:rPr lang="fr-FR" altLang="fr-FR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Comic Sans MS" pitchFamily="66" charset="0"/>
              </a:rPr>
              <a:t>on opposée sur la tige.</a:t>
            </a:r>
            <a:endParaRPr lang="fr-FR" altLang="fr-FR">
              <a:latin typeface="Verdana" pitchFamily="34" charset="0"/>
              <a:ea typeface="Verdana" pitchFamily="34" charset="0"/>
              <a:cs typeface="Times New Roman" pitchFamily="18" charset="0"/>
            </a:endParaRPr>
          </a:p>
          <a:p>
            <a:pPr eaLnBrk="1" hangingPunct="1"/>
            <a:r>
              <a:rPr lang="fr-FR" altLang="fr-FR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Comic Sans MS" pitchFamily="66" charset="0"/>
              </a:rPr>
              <a:t>- le gland n’est pas collé à la tige.</a:t>
            </a:r>
            <a:endParaRPr lang="fr-FR" altLang="fr-FR">
              <a:latin typeface="Verdana" pitchFamily="34" charset="0"/>
              <a:ea typeface="Verdana" pitchFamily="34" charset="0"/>
              <a:cs typeface="Times New Roman" pitchFamily="18" charset="0"/>
            </a:endParaRPr>
          </a:p>
          <a:p>
            <a:pPr eaLnBrk="1" hangingPunct="1"/>
            <a:r>
              <a:rPr lang="fr-FR" altLang="fr-FR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Comic Sans MS" pitchFamily="66" charset="0"/>
              </a:rPr>
              <a:t>- les feuilles ont un pétiole court.</a:t>
            </a:r>
            <a:endParaRPr lang="fr-FR" altLang="fr-FR">
              <a:latin typeface="Verdana" pitchFamily="34" charset="0"/>
              <a:ea typeface="Verdana" pitchFamily="34" charset="0"/>
              <a:cs typeface="Times New Roman" pitchFamily="18" charset="0"/>
            </a:endParaRPr>
          </a:p>
          <a:p>
            <a:pPr eaLnBrk="1" hangingPunct="1"/>
            <a:r>
              <a:rPr lang="fr-FR" altLang="fr-FR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–</a:t>
            </a:r>
            <a:r>
              <a:rPr lang="fr-FR" altLang="fr-FR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Comic Sans MS" pitchFamily="66" charset="0"/>
              </a:rPr>
              <a:t> la floraison et la lib</a:t>
            </a:r>
            <a:r>
              <a:rPr lang="fr-FR" altLang="fr-FR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é</a:t>
            </a:r>
            <a:r>
              <a:rPr lang="fr-FR" altLang="fr-FR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Comic Sans MS" pitchFamily="66" charset="0"/>
              </a:rPr>
              <a:t>ration du pollen permettant la reproduction se fait fin mai.</a:t>
            </a:r>
            <a:endParaRPr lang="fr-FR" altLang="fr-FR">
              <a:latin typeface="Verdana" pitchFamily="34" charset="0"/>
              <a:ea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34925" y="152400"/>
            <a:ext cx="9144000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charset="0"/>
              <a:buAutoNum type="arabicPeriod" startAt="2"/>
            </a:pPr>
            <a:r>
              <a:rPr lang="fr-FR" altLang="fr-FR">
                <a:latin typeface="Verdana" pitchFamily="34" charset="0"/>
              </a:rPr>
              <a:t>Rechercher dans les informations supplémentaires, les autres arguments morphologiques (l’apparence du végétal) qui montrent que les chênes sont deux espèces différentes. (C3.2)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536700"/>
            <a:ext cx="9144000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2800" u="sng"/>
              <a:t>Réponse I- 2- :</a:t>
            </a:r>
            <a:endParaRPr lang="fr-FR" altLang="fr-FR" sz="2800"/>
          </a:p>
          <a:p>
            <a:pPr eaLnBrk="1" hangingPunct="1">
              <a:lnSpc>
                <a:spcPct val="150000"/>
              </a:lnSpc>
            </a:pPr>
            <a:r>
              <a:rPr lang="fr-FR" altLang="fr-FR" sz="2800"/>
              <a:t>	Le chêne </a:t>
            </a:r>
            <a:r>
              <a:rPr lang="fr-FR" altLang="fr-FR" sz="2800" i="1"/>
              <a:t>Quercus petraea</a:t>
            </a:r>
            <a:r>
              <a:rPr lang="fr-FR" altLang="fr-FR" sz="2800"/>
              <a:t> possède des feuilles disposées de façon alterne sur la tige, les feuilles ont un pétiole long tandis que le chêne </a:t>
            </a:r>
            <a:r>
              <a:rPr lang="fr-FR" altLang="fr-FR" sz="2800" i="1"/>
              <a:t>Quercus robur </a:t>
            </a:r>
            <a:r>
              <a:rPr lang="fr-FR" altLang="fr-FR" sz="2800"/>
              <a:t>possède des feuilles disposées de façon opposée sur la tige, les feuilles ont un pétiole court.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charset="0"/>
              <a:buAutoNum type="arabicPeriod" startAt="3"/>
            </a:pPr>
            <a:r>
              <a:rPr lang="fr-FR" altLang="fr-FR" dirty="0"/>
              <a:t>Y-a-t-il un autre argument que la morphologie qui pourrait être utilisé pour montrer que les deux chênes sont des espèces différentes ? (C3.2)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2274888"/>
            <a:ext cx="9144000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fr-FR" altLang="fr-FR" u="sng">
                <a:latin typeface="Verdana" pitchFamily="34" charset="0"/>
              </a:rPr>
              <a:t>Réponse I- 3- :</a:t>
            </a:r>
            <a:endParaRPr lang="fr-FR" altLang="fr-FR">
              <a:latin typeface="Verdana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fr-FR" altLang="fr-FR">
                <a:latin typeface="Verdana" pitchFamily="34" charset="0"/>
              </a:rPr>
              <a:t>Je lis dans les textes que le pollen de Quercus petraea est libéré à la mi-mai tandis que le pollen de Quercus robur est libéré fin mai.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lnSpc>
            <a:spcPct val="150000"/>
          </a:lnSpc>
          <a:defRPr dirty="0">
            <a:latin typeface="Verdana" panose="020B0604030504040204" pitchFamily="34" charset="0"/>
            <a:ea typeface="Verdana" panose="020B0604030504040204" pitchFamily="34" charset="0"/>
          </a:defRPr>
        </a:defPPr>
      </a:lstStyle>
    </a:sp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</TotalTime>
  <Words>235</Words>
  <Application>Microsoft Office PowerPoint</Application>
  <PresentationFormat>Affichage à l'écran (4:3)</PresentationFormat>
  <Paragraphs>32</Paragraphs>
  <Slides>10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BRANCHARD</dc:creator>
  <cp:lastModifiedBy>Pierre BRANCHARD</cp:lastModifiedBy>
  <cp:revision>28</cp:revision>
  <cp:lastPrinted>1601-01-01T00:00:00Z</cp:lastPrinted>
  <dcterms:created xsi:type="dcterms:W3CDTF">2008-05-27T09:31:22Z</dcterms:created>
  <dcterms:modified xsi:type="dcterms:W3CDTF">2020-10-09T16:29:26Z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