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82" r:id="rId3"/>
    <p:sldId id="258" r:id="rId4"/>
    <p:sldId id="271" r:id="rId5"/>
    <p:sldId id="257" r:id="rId6"/>
    <p:sldId id="272" r:id="rId7"/>
    <p:sldId id="273" r:id="rId8"/>
    <p:sldId id="419" r:id="rId9"/>
    <p:sldId id="264" r:id="rId10"/>
    <p:sldId id="268" r:id="rId11"/>
    <p:sldId id="269" r:id="rId12"/>
    <p:sldId id="385" r:id="rId13"/>
    <p:sldId id="270" r:id="rId14"/>
    <p:sldId id="274" r:id="rId15"/>
    <p:sldId id="275" r:id="rId16"/>
    <p:sldId id="287" r:id="rId17"/>
    <p:sldId id="288" r:id="rId18"/>
    <p:sldId id="276" r:id="rId19"/>
    <p:sldId id="277" r:id="rId20"/>
    <p:sldId id="278" r:id="rId21"/>
    <p:sldId id="279" r:id="rId22"/>
    <p:sldId id="289" r:id="rId23"/>
    <p:sldId id="420" r:id="rId24"/>
    <p:sldId id="263" r:id="rId25"/>
    <p:sldId id="383" r:id="rId26"/>
    <p:sldId id="281" r:id="rId27"/>
    <p:sldId id="282" r:id="rId28"/>
    <p:sldId id="380" r:id="rId29"/>
    <p:sldId id="284" r:id="rId30"/>
    <p:sldId id="384" r:id="rId31"/>
    <p:sldId id="373" r:id="rId32"/>
    <p:sldId id="283" r:id="rId33"/>
    <p:sldId id="381" r:id="rId34"/>
    <p:sldId id="421" r:id="rId35"/>
    <p:sldId id="418" r:id="rId36"/>
    <p:sldId id="261" r:id="rId3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mien jaujard" initials="dj" lastIdx="1" clrIdx="0">
    <p:extLst>
      <p:ext uri="{19B8F6BF-5375-455C-9EA6-DF929625EA0E}">
        <p15:presenceInfo xmlns:p15="http://schemas.microsoft.com/office/powerpoint/2012/main" userId="57ff8950dbf034c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5" autoAdjust="0"/>
    <p:restoredTop sz="94660"/>
  </p:normalViewPr>
  <p:slideViewPr>
    <p:cSldViewPr>
      <p:cViewPr varScale="1">
        <p:scale>
          <a:sx n="105" d="100"/>
          <a:sy n="105" d="100"/>
        </p:scale>
        <p:origin x="151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C0F1-8D0A-4DBB-B4E9-C54BEF8F5ACC}" type="datetimeFigureOut">
              <a:rPr lang="fr-FR" smtClean="0"/>
              <a:t>29/06/2020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289D-E2BB-444C-B691-E755EE2074A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C0F1-8D0A-4DBB-B4E9-C54BEF8F5ACC}" type="datetimeFigureOut">
              <a:rPr lang="fr-FR" smtClean="0"/>
              <a:t>29/06/2020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289D-E2BB-444C-B691-E755EE2074A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C0F1-8D0A-4DBB-B4E9-C54BEF8F5ACC}" type="datetimeFigureOut">
              <a:rPr lang="fr-FR" smtClean="0"/>
              <a:t>29/06/2020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289D-E2BB-444C-B691-E755EE2074A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C0F1-8D0A-4DBB-B4E9-C54BEF8F5ACC}" type="datetimeFigureOut">
              <a:rPr lang="fr-FR" smtClean="0"/>
              <a:t>29/06/2020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289D-E2BB-444C-B691-E755EE2074A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C0F1-8D0A-4DBB-B4E9-C54BEF8F5ACC}" type="datetimeFigureOut">
              <a:rPr lang="fr-FR" smtClean="0"/>
              <a:t>29/06/2020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289D-E2BB-444C-B691-E755EE2074A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C0F1-8D0A-4DBB-B4E9-C54BEF8F5ACC}" type="datetimeFigureOut">
              <a:rPr lang="fr-FR" smtClean="0"/>
              <a:t>29/06/2020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289D-E2BB-444C-B691-E755EE2074A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C0F1-8D0A-4DBB-B4E9-C54BEF8F5ACC}" type="datetimeFigureOut">
              <a:rPr lang="fr-FR" smtClean="0"/>
              <a:t>29/06/2020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289D-E2BB-444C-B691-E755EE2074A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C0F1-8D0A-4DBB-B4E9-C54BEF8F5ACC}" type="datetimeFigureOut">
              <a:rPr lang="fr-FR" smtClean="0"/>
              <a:t>29/06/2020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289D-E2BB-444C-B691-E755EE2074A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C0F1-8D0A-4DBB-B4E9-C54BEF8F5ACC}" type="datetimeFigureOut">
              <a:rPr lang="fr-FR" smtClean="0"/>
              <a:t>29/06/2020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289D-E2BB-444C-B691-E755EE2074A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C0F1-8D0A-4DBB-B4E9-C54BEF8F5ACC}" type="datetimeFigureOut">
              <a:rPr lang="fr-FR" smtClean="0"/>
              <a:t>29/06/2020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289D-E2BB-444C-B691-E755EE2074A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C0F1-8D0A-4DBB-B4E9-C54BEF8F5ACC}" type="datetimeFigureOut">
              <a:rPr lang="fr-FR" smtClean="0"/>
              <a:t>29/06/2020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289D-E2BB-444C-B691-E755EE2074A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5C0F1-8D0A-4DBB-B4E9-C54BEF8F5ACC}" type="datetimeFigureOut">
              <a:rPr lang="fr-FR" smtClean="0"/>
              <a:t>29/06/2020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B289D-E2BB-444C-B691-E755EE2074A8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s://arcg.is/1fezj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3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arcg.is/0XKTfn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10" Type="http://schemas.openxmlformats.org/officeDocument/2006/relationships/image" Target="../media/image43.png"/><Relationship Id="rId4" Type="http://schemas.openxmlformats.org/officeDocument/2006/relationships/image" Target="../media/image50.jpeg"/><Relationship Id="rId9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74.jpeg"/><Relationship Id="rId4" Type="http://schemas.openxmlformats.org/officeDocument/2006/relationships/image" Target="../media/image7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jpeg"/><Relationship Id="rId4" Type="http://schemas.openxmlformats.org/officeDocument/2006/relationships/image" Target="../media/image8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752BC7FB-6230-4F56-8C8C-EEE0FEA7DB4A}"/>
              </a:ext>
            </a:extLst>
          </p:cNvPr>
          <p:cNvSpPr txBox="1"/>
          <p:nvPr/>
        </p:nvSpPr>
        <p:spPr>
          <a:xfrm>
            <a:off x="389278" y="745887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Reconstituer des histoires géologiques/orogéniques en mobilisant des </a:t>
            </a:r>
            <a:r>
              <a:rPr lang="fr-FR" sz="1600" b="1" dirty="0"/>
              <a:t>méthodes</a:t>
            </a:r>
            <a:r>
              <a:rPr lang="fr-FR" sz="1600" dirty="0"/>
              <a:t> (chronologie absolue/relative), des </a:t>
            </a:r>
            <a:r>
              <a:rPr lang="fr-FR" sz="1600" b="1" dirty="0"/>
              <a:t>concepts </a:t>
            </a:r>
            <a:r>
              <a:rPr lang="fr-FR" sz="1600" dirty="0"/>
              <a:t>(tectonique des plaques de 1</a:t>
            </a:r>
            <a:r>
              <a:rPr lang="fr-FR" sz="1600" baseline="30000" dirty="0"/>
              <a:t>ère</a:t>
            </a:r>
            <a:r>
              <a:rPr lang="fr-FR" sz="1600" dirty="0"/>
              <a:t> Spé) et des </a:t>
            </a:r>
            <a:r>
              <a:rPr lang="fr-FR" sz="1600" b="1" dirty="0"/>
              <a:t>outils </a:t>
            </a:r>
          </a:p>
          <a:p>
            <a:pPr algn="ctr"/>
            <a:r>
              <a:rPr lang="fr-FR" sz="1600" dirty="0"/>
              <a:t>(</a:t>
            </a:r>
            <a:r>
              <a:rPr lang="fr-FR" sz="1600" b="1" dirty="0"/>
              <a:t>carte au 1/1000 000 + </a:t>
            </a:r>
            <a:r>
              <a:rPr lang="fr-FR" sz="1600" b="1" u="sng" dirty="0"/>
              <a:t>S</a:t>
            </a:r>
            <a:r>
              <a:rPr lang="fr-FR" sz="1600" b="1" dirty="0"/>
              <a:t>ystèmes d’</a:t>
            </a:r>
            <a:r>
              <a:rPr lang="fr-FR" sz="1600" b="1" u="sng" dirty="0"/>
              <a:t>I</a:t>
            </a:r>
            <a:r>
              <a:rPr lang="fr-FR" sz="1600" b="1" dirty="0"/>
              <a:t>nformation </a:t>
            </a:r>
            <a:r>
              <a:rPr lang="fr-FR" sz="1600" b="1" u="sng" dirty="0"/>
              <a:t>G</a:t>
            </a:r>
            <a:r>
              <a:rPr lang="fr-FR" sz="1600" b="1" dirty="0"/>
              <a:t>éographique</a:t>
            </a:r>
            <a:r>
              <a:rPr lang="fr-FR" sz="1600" dirty="0"/>
              <a:t>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94F5845-E21C-4780-9B96-06451AA753B2}"/>
              </a:ext>
            </a:extLst>
          </p:cNvPr>
          <p:cNvSpPr txBox="1"/>
          <p:nvPr/>
        </p:nvSpPr>
        <p:spPr>
          <a:xfrm>
            <a:off x="2067340" y="188640"/>
            <a:ext cx="50093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LES TRACES DU </a:t>
            </a:r>
            <a:r>
              <a:rPr lang="fr-FR" b="1" dirty="0" err="1"/>
              <a:t>PASS</a:t>
            </a:r>
            <a:r>
              <a:rPr lang="fr-FR" b="1" cap="all" dirty="0" err="1"/>
              <a:t>é</a:t>
            </a:r>
            <a:r>
              <a:rPr lang="fr-FR" b="1" dirty="0"/>
              <a:t> </a:t>
            </a:r>
            <a:r>
              <a:rPr lang="fr-FR" b="1" dirty="0" err="1"/>
              <a:t>MOUVEMENT</a:t>
            </a:r>
            <a:r>
              <a:rPr lang="fr-FR" b="1" cap="all" dirty="0" err="1"/>
              <a:t>é</a:t>
            </a:r>
            <a:r>
              <a:rPr lang="fr-FR" b="1" dirty="0"/>
              <a:t> DE LA TERRE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7BD53444-04D4-42A0-9E53-B5438E969E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8660" y="4738847"/>
            <a:ext cx="3525339" cy="158640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8AF8480-597D-4790-969C-777D17DAAC72}"/>
              </a:ext>
            </a:extLst>
          </p:cNvPr>
          <p:cNvPicPr/>
          <p:nvPr/>
        </p:nvPicPr>
        <p:blipFill rotWithShape="1">
          <a:blip r:embed="rId3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77910" y="1764800"/>
            <a:ext cx="2932312" cy="236476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Image 5">
            <a:hlinkClick r:id="rId4"/>
            <a:extLst>
              <a:ext uri="{FF2B5EF4-FFF2-40B4-BE49-F238E27FC236}">
                <a16:creationId xmlns:a16="http://schemas.microsoft.com/office/drawing/2014/main" id="{44E39A74-BE53-422E-A8E7-A37ACB6060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278" y="1764800"/>
            <a:ext cx="5229383" cy="1880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H:\BOOK\texte et figures\3-excursions\1-Alpes\Schémas\photos\Chenaillet\photos\Chenaillet juin 2012\DSCF0202.JPG">
            <a:extLst>
              <a:ext uri="{FF2B5EF4-FFF2-40B4-BE49-F238E27FC236}">
                <a16:creationId xmlns:a16="http://schemas.microsoft.com/office/drawing/2014/main" id="{FC0B854F-E449-49EF-99A0-5FF985D40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6589" y="3832940"/>
            <a:ext cx="1950756" cy="260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 descr="chevauchements.jpg">
            <a:extLst>
              <a:ext uri="{FF2B5EF4-FFF2-40B4-BE49-F238E27FC236}">
                <a16:creationId xmlns:a16="http://schemas.microsoft.com/office/drawing/2014/main" id="{DC3B7840-C690-4B60-A42F-923C2430D0F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727" y="4653136"/>
            <a:ext cx="299479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7E465AF-21B3-47B2-9E38-16B867740D42}"/>
              </a:ext>
            </a:extLst>
          </p:cNvPr>
          <p:cNvSpPr txBox="1"/>
          <p:nvPr/>
        </p:nvSpPr>
        <p:spPr>
          <a:xfrm>
            <a:off x="0" y="6588383"/>
            <a:ext cx="39012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Damien Jaujard (PRAG à L’Université Paris Est Créteil-INSPE)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ECB25D1-49ED-4988-9FFD-2E54841DEFE2}"/>
              </a:ext>
            </a:extLst>
          </p:cNvPr>
          <p:cNvSpPr txBox="1"/>
          <p:nvPr/>
        </p:nvSpPr>
        <p:spPr>
          <a:xfrm>
            <a:off x="5088210" y="6588383"/>
            <a:ext cx="4055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Sources iconographiques et photographiques : Damien Jaujard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E7ADD5F-A61E-4CB3-A343-BF8C7EBD2811}"/>
              </a:ext>
            </a:extLst>
          </p:cNvPr>
          <p:cNvPicPr/>
          <p:nvPr/>
        </p:nvPicPr>
        <p:blipFill rotWithShape="1">
          <a:blip r:embed="rId2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7165" y="776264"/>
            <a:ext cx="3303729" cy="26642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Image 2">
            <a:extLst>
              <a:ext uri="{FF2B5EF4-FFF2-40B4-BE49-F238E27FC236}">
                <a16:creationId xmlns:a16="http://schemas.microsoft.com/office/drawing/2014/main" id="{2B5E2DFA-9899-4F9F-9B3C-A30DD3BF5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532967" y="607960"/>
            <a:ext cx="2078065" cy="8910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653BF49-617E-43BB-BE1D-40097833723E}"/>
              </a:ext>
            </a:extLst>
          </p:cNvPr>
          <p:cNvSpPr txBox="1"/>
          <p:nvPr/>
        </p:nvSpPr>
        <p:spPr>
          <a:xfrm>
            <a:off x="-108521" y="3722849"/>
            <a:ext cx="2743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Que voit-on sur le terrain 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F9A8898-47AC-447E-BD5A-F8EA01D2AE69}"/>
              </a:ext>
            </a:extLst>
          </p:cNvPr>
          <p:cNvSpPr txBox="1"/>
          <p:nvPr/>
        </p:nvSpPr>
        <p:spPr>
          <a:xfrm>
            <a:off x="125731" y="447848"/>
            <a:ext cx="149970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/>
              <a:t>Le col du Lautaret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798A375-86F0-4836-8C3E-749A45F016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881" y="2845"/>
            <a:ext cx="2976367" cy="4007505"/>
          </a:xfrm>
          <a:prstGeom prst="rect">
            <a:avLst/>
          </a:prstGeom>
        </p:spPr>
      </p:pic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D2FFE305-FFC6-4BB7-9B74-03B5DCDD2A7D}"/>
              </a:ext>
            </a:extLst>
          </p:cNvPr>
          <p:cNvSpPr/>
          <p:nvPr/>
        </p:nvSpPr>
        <p:spPr>
          <a:xfrm>
            <a:off x="4511036" y="1928392"/>
            <a:ext cx="144124" cy="2764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D1F6DCBC-7FF1-414A-89A7-75F4BEB604F2}"/>
              </a:ext>
            </a:extLst>
          </p:cNvPr>
          <p:cNvSpPr/>
          <p:nvPr/>
        </p:nvSpPr>
        <p:spPr>
          <a:xfrm>
            <a:off x="5542788" y="2452636"/>
            <a:ext cx="360094" cy="1475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D2E0EA3-2F4D-4457-86F8-790C7FF81F19}"/>
              </a:ext>
            </a:extLst>
          </p:cNvPr>
          <p:cNvSpPr/>
          <p:nvPr/>
        </p:nvSpPr>
        <p:spPr>
          <a:xfrm>
            <a:off x="5542788" y="3002883"/>
            <a:ext cx="360094" cy="1475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3A148125-AF96-4D69-81D3-21EB0ACFEDD1}"/>
              </a:ext>
            </a:extLst>
          </p:cNvPr>
          <p:cNvSpPr/>
          <p:nvPr/>
        </p:nvSpPr>
        <p:spPr>
          <a:xfrm>
            <a:off x="5364088" y="3757368"/>
            <a:ext cx="178700" cy="1475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A369C07F-3BFE-4B8E-B2FE-3DD4379FCB81}"/>
              </a:ext>
            </a:extLst>
          </p:cNvPr>
          <p:cNvSpPr/>
          <p:nvPr/>
        </p:nvSpPr>
        <p:spPr>
          <a:xfrm>
            <a:off x="1482388" y="1744393"/>
            <a:ext cx="814284" cy="81428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Une image contenant montagne, nature, herbe, broutant&#10;&#10;Description générée automatiquement">
            <a:extLst>
              <a:ext uri="{FF2B5EF4-FFF2-40B4-BE49-F238E27FC236}">
                <a16:creationId xmlns:a16="http://schemas.microsoft.com/office/drawing/2014/main" id="{6114FC06-4184-494D-8061-E2AC764F4E7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31" y="4036264"/>
            <a:ext cx="8910765" cy="2012108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C8BE6F5E-C28A-412E-BE23-1F01BF4AD16E}"/>
              </a:ext>
            </a:extLst>
          </p:cNvPr>
          <p:cNvSpPr txBox="1"/>
          <p:nvPr/>
        </p:nvSpPr>
        <p:spPr>
          <a:xfrm>
            <a:off x="5028479" y="4757940"/>
            <a:ext cx="1028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accent2">
                    <a:lumMod val="50000"/>
                  </a:schemeClr>
                </a:solidFill>
              </a:rPr>
              <a:t>Trias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B6CB0BC-D5A4-4619-91E1-BA91FF1973FE}"/>
              </a:ext>
            </a:extLst>
          </p:cNvPr>
          <p:cNvSpPr txBox="1"/>
          <p:nvPr/>
        </p:nvSpPr>
        <p:spPr>
          <a:xfrm>
            <a:off x="3868144" y="5256621"/>
            <a:ext cx="1608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accent3">
                    <a:lumMod val="50000"/>
                  </a:schemeClr>
                </a:solidFill>
              </a:rPr>
              <a:t>Crétacé sup.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396083C-1808-41DB-9282-C1B8571B95A8}"/>
              </a:ext>
            </a:extLst>
          </p:cNvPr>
          <p:cNvSpPr txBox="1"/>
          <p:nvPr/>
        </p:nvSpPr>
        <p:spPr>
          <a:xfrm>
            <a:off x="459134" y="5244098"/>
            <a:ext cx="1608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FFFF00"/>
                </a:solidFill>
              </a:rPr>
              <a:t>Eo-Oligocène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B8898AB-3695-46FD-A55D-27D67BF9A212}"/>
              </a:ext>
            </a:extLst>
          </p:cNvPr>
          <p:cNvSpPr txBox="1"/>
          <p:nvPr/>
        </p:nvSpPr>
        <p:spPr>
          <a:xfrm>
            <a:off x="2195736" y="4818638"/>
            <a:ext cx="1608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>
                <a:solidFill>
                  <a:srgbClr val="0070C0"/>
                </a:solidFill>
              </a:rPr>
              <a:t>Jur</a:t>
            </a:r>
            <a:r>
              <a:rPr lang="fr-FR" sz="1600" dirty="0">
                <a:solidFill>
                  <a:srgbClr val="0070C0"/>
                </a:solidFill>
              </a:rPr>
              <a:t>. </a:t>
            </a:r>
            <a:r>
              <a:rPr lang="fr-FR" sz="1600" dirty="0" err="1">
                <a:solidFill>
                  <a:srgbClr val="0070C0"/>
                </a:solidFill>
              </a:rPr>
              <a:t>moy</a:t>
            </a:r>
            <a:r>
              <a:rPr lang="fr-FR" sz="1600" dirty="0">
                <a:solidFill>
                  <a:srgbClr val="0070C0"/>
                </a:solidFill>
              </a:rPr>
              <a:t>.</a:t>
            </a: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757BCC9D-9764-4B10-8847-6AC5CE14F19B}"/>
              </a:ext>
            </a:extLst>
          </p:cNvPr>
          <p:cNvCxnSpPr/>
          <p:nvPr/>
        </p:nvCxnSpPr>
        <p:spPr>
          <a:xfrm flipH="1">
            <a:off x="2411760" y="5051481"/>
            <a:ext cx="223244" cy="105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C86BF161-A554-4AC4-A250-73FFDCF4059C}"/>
              </a:ext>
            </a:extLst>
          </p:cNvPr>
          <p:cNvSpPr txBox="1"/>
          <p:nvPr/>
        </p:nvSpPr>
        <p:spPr>
          <a:xfrm>
            <a:off x="148260" y="4037021"/>
            <a:ext cx="687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Ouest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F1D8B83-744F-4D9B-9461-6F4299BA995A}"/>
              </a:ext>
            </a:extLst>
          </p:cNvPr>
          <p:cNvSpPr txBox="1"/>
          <p:nvPr/>
        </p:nvSpPr>
        <p:spPr>
          <a:xfrm>
            <a:off x="8512087" y="4010350"/>
            <a:ext cx="432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Est</a:t>
            </a:r>
          </a:p>
        </p:txBody>
      </p:sp>
    </p:spTree>
    <p:extLst>
      <p:ext uri="{BB962C8B-B14F-4D97-AF65-F5344CB8AC3E}">
        <p14:creationId xmlns:p14="http://schemas.microsoft.com/office/powerpoint/2010/main" val="113015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2D13B6AF-93DF-4753-9C7A-FA5939C3E3E9}"/>
              </a:ext>
            </a:extLst>
          </p:cNvPr>
          <p:cNvSpPr txBox="1"/>
          <p:nvPr/>
        </p:nvSpPr>
        <p:spPr>
          <a:xfrm>
            <a:off x="989986" y="6207355"/>
            <a:ext cx="6484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Le passage au terrain permet un </a:t>
            </a:r>
            <a:r>
              <a:rPr lang="fr-FR" b="1" dirty="0"/>
              <a:t>transfert d’échelle </a:t>
            </a:r>
            <a:r>
              <a:rPr lang="fr-FR" dirty="0"/>
              <a:t>et une </a:t>
            </a:r>
          </a:p>
          <a:p>
            <a:pPr algn="ctr"/>
            <a:r>
              <a:rPr lang="fr-FR" b="1" dirty="0"/>
              <a:t>compréhension</a:t>
            </a:r>
            <a:r>
              <a:rPr lang="fr-FR" dirty="0"/>
              <a:t> des figurés/mécanismes/événements</a:t>
            </a: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E03785AA-55E9-48F4-A6E0-80FDB4BB8B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6902" y="4153579"/>
            <a:ext cx="6152631" cy="1723618"/>
          </a:xfrm>
          <a:prstGeom prst="rect">
            <a:avLst/>
          </a:prstGeom>
        </p:spPr>
      </p:pic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3E26229F-E96C-46D5-8567-490C5C7531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788" y="3699037"/>
            <a:ext cx="6376548" cy="2178235"/>
          </a:xfrm>
          <a:prstGeom prst="rect">
            <a:avLst/>
          </a:prstGeom>
        </p:spPr>
      </p:pic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78CD610A-9C26-49E0-AC48-1D95986BB7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4920" y="3253920"/>
            <a:ext cx="6268930" cy="2689277"/>
          </a:xfrm>
          <a:prstGeom prst="rect">
            <a:avLst/>
          </a:prstGeom>
        </p:spPr>
      </p:pic>
      <p:pic>
        <p:nvPicPr>
          <p:cNvPr id="10" name="Image 9" descr="Une image contenant montagne, nature, herbe, broutant&#10;&#10;Description générée automatiquement">
            <a:extLst>
              <a:ext uri="{FF2B5EF4-FFF2-40B4-BE49-F238E27FC236}">
                <a16:creationId xmlns:a16="http://schemas.microsoft.com/office/drawing/2014/main" id="{BD2999FA-D3DE-475F-9FF2-13B1C8210A4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17" y="240297"/>
            <a:ext cx="8910765" cy="2012108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E682C95D-E737-494E-8D66-E7F66E8A003F}"/>
              </a:ext>
            </a:extLst>
          </p:cNvPr>
          <p:cNvGrpSpPr/>
          <p:nvPr/>
        </p:nvGrpSpPr>
        <p:grpSpPr>
          <a:xfrm>
            <a:off x="1208843" y="2537158"/>
            <a:ext cx="6268930" cy="3399743"/>
            <a:chOff x="3831891" y="2837497"/>
            <a:chExt cx="6011003" cy="3259865"/>
          </a:xfrm>
        </p:grpSpPr>
        <p:pic>
          <p:nvPicPr>
            <p:cNvPr id="9" name="Image 8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4AE9340B-ED74-4536-B77D-CEE4C449B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1891" y="3868212"/>
              <a:ext cx="6011003" cy="222915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274FF61-891A-42C0-81E0-1867C0B243C2}"/>
                </a:ext>
              </a:extLst>
            </p:cNvPr>
            <p:cNvSpPr/>
            <p:nvPr/>
          </p:nvSpPr>
          <p:spPr>
            <a:xfrm>
              <a:off x="4067944" y="2837497"/>
              <a:ext cx="4896544" cy="12395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903FD218-F2AB-4B13-B142-A701871BE05C}"/>
              </a:ext>
            </a:extLst>
          </p:cNvPr>
          <p:cNvSpPr txBox="1"/>
          <p:nvPr/>
        </p:nvSpPr>
        <p:spPr>
          <a:xfrm>
            <a:off x="43016" y="2197047"/>
            <a:ext cx="1252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De l’objet…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0C20A35-1371-41E4-862C-85FD15E14E76}"/>
              </a:ext>
            </a:extLst>
          </p:cNvPr>
          <p:cNvSpPr txBox="1"/>
          <p:nvPr/>
        </p:nvSpPr>
        <p:spPr>
          <a:xfrm>
            <a:off x="5626877" y="5487562"/>
            <a:ext cx="1321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…à l’histoire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D315A81-EB8F-4AC3-977A-FBF1772F4646}"/>
              </a:ext>
            </a:extLst>
          </p:cNvPr>
          <p:cNvPicPr/>
          <p:nvPr/>
        </p:nvPicPr>
        <p:blipFill rotWithShape="1">
          <a:blip r:embed="rId7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05074" y="2465371"/>
            <a:ext cx="2522308" cy="23471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BF94A22B-0718-4E0C-A8DD-4896B3619AC8}"/>
              </a:ext>
            </a:extLst>
          </p:cNvPr>
          <p:cNvSpPr/>
          <p:nvPr/>
        </p:nvSpPr>
        <p:spPr>
          <a:xfrm>
            <a:off x="7766228" y="3429000"/>
            <a:ext cx="289954" cy="28995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2121E336-5CD2-43D3-8D66-F9216411E90E}"/>
              </a:ext>
            </a:extLst>
          </p:cNvPr>
          <p:cNvSpPr/>
          <p:nvPr/>
        </p:nvSpPr>
        <p:spPr>
          <a:xfrm>
            <a:off x="7231117" y="3322988"/>
            <a:ext cx="486205" cy="486205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82A2A62-449A-48E6-A747-FF94316C530D}"/>
              </a:ext>
            </a:extLst>
          </p:cNvPr>
          <p:cNvSpPr txBox="1"/>
          <p:nvPr/>
        </p:nvSpPr>
        <p:spPr>
          <a:xfrm>
            <a:off x="1237058" y="3492333"/>
            <a:ext cx="4941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Chevauchement post-Crétacé </a:t>
            </a:r>
            <a:r>
              <a:rPr lang="fr-FR" dirty="0"/>
              <a:t>(et post-Oligocène)</a:t>
            </a:r>
          </a:p>
        </p:txBody>
      </p:sp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C123B77A-7845-4B4A-AB7D-26B00DEF14C2}"/>
              </a:ext>
            </a:extLst>
          </p:cNvPr>
          <p:cNvSpPr/>
          <p:nvPr/>
        </p:nvSpPr>
        <p:spPr>
          <a:xfrm>
            <a:off x="2939544" y="875131"/>
            <a:ext cx="4891759" cy="605860"/>
          </a:xfrm>
          <a:custGeom>
            <a:avLst/>
            <a:gdLst>
              <a:gd name="connsiteX0" fmla="*/ 4891759 w 4891759"/>
              <a:gd name="connsiteY0" fmla="*/ 605860 h 605860"/>
              <a:gd name="connsiteX1" fmla="*/ 4678586 w 4891759"/>
              <a:gd name="connsiteY1" fmla="*/ 549762 h 605860"/>
              <a:gd name="connsiteX2" fmla="*/ 3943700 w 4891759"/>
              <a:gd name="connsiteY2" fmla="*/ 482444 h 605860"/>
              <a:gd name="connsiteX3" fmla="*/ 3635160 w 4891759"/>
              <a:gd name="connsiteY3" fmla="*/ 471225 h 605860"/>
              <a:gd name="connsiteX4" fmla="*/ 3517354 w 4891759"/>
              <a:gd name="connsiteY4" fmla="*/ 527323 h 605860"/>
              <a:gd name="connsiteX5" fmla="*/ 3046130 w 4891759"/>
              <a:gd name="connsiteY5" fmla="*/ 510494 h 605860"/>
              <a:gd name="connsiteX6" fmla="*/ 2821737 w 4891759"/>
              <a:gd name="connsiteY6" fmla="*/ 460005 h 605860"/>
              <a:gd name="connsiteX7" fmla="*/ 2709541 w 4891759"/>
              <a:gd name="connsiteY7" fmla="*/ 488054 h 605860"/>
              <a:gd name="connsiteX8" fmla="*/ 2496368 w 4891759"/>
              <a:gd name="connsiteY8" fmla="*/ 426346 h 605860"/>
              <a:gd name="connsiteX9" fmla="*/ 2311244 w 4891759"/>
              <a:gd name="connsiteY9" fmla="*/ 454395 h 605860"/>
              <a:gd name="connsiteX10" fmla="*/ 2030753 w 4891759"/>
              <a:gd name="connsiteY10" fmla="*/ 330979 h 605860"/>
              <a:gd name="connsiteX11" fmla="*/ 1716603 w 4891759"/>
              <a:gd name="connsiteY11" fmla="*/ 353419 h 605860"/>
              <a:gd name="connsiteX12" fmla="*/ 1654895 w 4891759"/>
              <a:gd name="connsiteY12" fmla="*/ 387078 h 605860"/>
              <a:gd name="connsiteX13" fmla="*/ 1385624 w 4891759"/>
              <a:gd name="connsiteY13" fmla="*/ 353419 h 605860"/>
              <a:gd name="connsiteX14" fmla="*/ 1189281 w 4891759"/>
              <a:gd name="connsiteY14" fmla="*/ 291711 h 605860"/>
              <a:gd name="connsiteX15" fmla="*/ 908790 w 4891759"/>
              <a:gd name="connsiteY15" fmla="*/ 269271 h 605860"/>
              <a:gd name="connsiteX16" fmla="*/ 734885 w 4891759"/>
              <a:gd name="connsiteY16" fmla="*/ 173905 h 605860"/>
              <a:gd name="connsiteX17" fmla="*/ 594640 w 4891759"/>
              <a:gd name="connsiteY17" fmla="*/ 134636 h 605860"/>
              <a:gd name="connsiteX18" fmla="*/ 476834 w 4891759"/>
              <a:gd name="connsiteY18" fmla="*/ 112197 h 605860"/>
              <a:gd name="connsiteX19" fmla="*/ 398296 w 4891759"/>
              <a:gd name="connsiteY19" fmla="*/ 162685 h 605860"/>
              <a:gd name="connsiteX20" fmla="*/ 286100 w 4891759"/>
              <a:gd name="connsiteY20" fmla="*/ 112197 h 605860"/>
              <a:gd name="connsiteX21" fmla="*/ 0 w 4891759"/>
              <a:gd name="connsiteY21" fmla="*/ 0 h 605860"/>
              <a:gd name="connsiteX22" fmla="*/ 0 w 4891759"/>
              <a:gd name="connsiteY22" fmla="*/ 0 h 60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891759" h="605860">
                <a:moveTo>
                  <a:pt x="4891759" y="605860"/>
                </a:moveTo>
                <a:cubicBezTo>
                  <a:pt x="4864177" y="588095"/>
                  <a:pt x="4836596" y="570331"/>
                  <a:pt x="4678586" y="549762"/>
                </a:cubicBezTo>
                <a:cubicBezTo>
                  <a:pt x="4520576" y="529193"/>
                  <a:pt x="4117604" y="495533"/>
                  <a:pt x="3943700" y="482444"/>
                </a:cubicBezTo>
                <a:cubicBezTo>
                  <a:pt x="3769796" y="469355"/>
                  <a:pt x="3706218" y="463745"/>
                  <a:pt x="3635160" y="471225"/>
                </a:cubicBezTo>
                <a:cubicBezTo>
                  <a:pt x="3564102" y="478705"/>
                  <a:pt x="3615526" y="520778"/>
                  <a:pt x="3517354" y="527323"/>
                </a:cubicBezTo>
                <a:cubicBezTo>
                  <a:pt x="3419182" y="533868"/>
                  <a:pt x="3162066" y="521714"/>
                  <a:pt x="3046130" y="510494"/>
                </a:cubicBezTo>
                <a:cubicBezTo>
                  <a:pt x="2930194" y="499274"/>
                  <a:pt x="2877835" y="463745"/>
                  <a:pt x="2821737" y="460005"/>
                </a:cubicBezTo>
                <a:cubicBezTo>
                  <a:pt x="2765639" y="456265"/>
                  <a:pt x="2763769" y="493664"/>
                  <a:pt x="2709541" y="488054"/>
                </a:cubicBezTo>
                <a:cubicBezTo>
                  <a:pt x="2655313" y="482444"/>
                  <a:pt x="2562751" y="431956"/>
                  <a:pt x="2496368" y="426346"/>
                </a:cubicBezTo>
                <a:cubicBezTo>
                  <a:pt x="2429985" y="420736"/>
                  <a:pt x="2388847" y="470290"/>
                  <a:pt x="2311244" y="454395"/>
                </a:cubicBezTo>
                <a:cubicBezTo>
                  <a:pt x="2233641" y="438500"/>
                  <a:pt x="2129860" y="347808"/>
                  <a:pt x="2030753" y="330979"/>
                </a:cubicBezTo>
                <a:cubicBezTo>
                  <a:pt x="1931646" y="314150"/>
                  <a:pt x="1779246" y="344069"/>
                  <a:pt x="1716603" y="353419"/>
                </a:cubicBezTo>
                <a:cubicBezTo>
                  <a:pt x="1653960" y="362769"/>
                  <a:pt x="1710058" y="387078"/>
                  <a:pt x="1654895" y="387078"/>
                </a:cubicBezTo>
                <a:cubicBezTo>
                  <a:pt x="1599732" y="387078"/>
                  <a:pt x="1463226" y="369313"/>
                  <a:pt x="1385624" y="353419"/>
                </a:cubicBezTo>
                <a:cubicBezTo>
                  <a:pt x="1308022" y="337524"/>
                  <a:pt x="1268753" y="305736"/>
                  <a:pt x="1189281" y="291711"/>
                </a:cubicBezTo>
                <a:cubicBezTo>
                  <a:pt x="1109809" y="277686"/>
                  <a:pt x="984523" y="288905"/>
                  <a:pt x="908790" y="269271"/>
                </a:cubicBezTo>
                <a:cubicBezTo>
                  <a:pt x="833057" y="249637"/>
                  <a:pt x="787243" y="196344"/>
                  <a:pt x="734885" y="173905"/>
                </a:cubicBezTo>
                <a:cubicBezTo>
                  <a:pt x="682527" y="151466"/>
                  <a:pt x="637648" y="144921"/>
                  <a:pt x="594640" y="134636"/>
                </a:cubicBezTo>
                <a:cubicBezTo>
                  <a:pt x="551632" y="124351"/>
                  <a:pt x="509558" y="107522"/>
                  <a:pt x="476834" y="112197"/>
                </a:cubicBezTo>
                <a:cubicBezTo>
                  <a:pt x="444110" y="116872"/>
                  <a:pt x="430085" y="162685"/>
                  <a:pt x="398296" y="162685"/>
                </a:cubicBezTo>
                <a:cubicBezTo>
                  <a:pt x="366507" y="162685"/>
                  <a:pt x="352483" y="139311"/>
                  <a:pt x="286100" y="112197"/>
                </a:cubicBezTo>
                <a:cubicBezTo>
                  <a:pt x="219717" y="85083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7E2A5004-3DD8-4678-A55F-702DE753B74B}"/>
              </a:ext>
            </a:extLst>
          </p:cNvPr>
          <p:cNvGrpSpPr/>
          <p:nvPr/>
        </p:nvGrpSpPr>
        <p:grpSpPr>
          <a:xfrm rot="21091143">
            <a:off x="3860728" y="988855"/>
            <a:ext cx="408320" cy="149582"/>
            <a:chOff x="2939544" y="764704"/>
            <a:chExt cx="408320" cy="149582"/>
          </a:xfrm>
        </p:grpSpPr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BD3A2F45-C0C0-4138-8401-08E011BB9A73}"/>
                </a:ext>
              </a:extLst>
            </p:cNvPr>
            <p:cNvCxnSpPr/>
            <p:nvPr/>
          </p:nvCxnSpPr>
          <p:spPr>
            <a:xfrm flipH="1" flipV="1">
              <a:off x="2939544" y="764704"/>
              <a:ext cx="408320" cy="1495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1556628D-D0AC-44C6-840D-E63E5EB052E6}"/>
                </a:ext>
              </a:extLst>
            </p:cNvPr>
            <p:cNvCxnSpPr/>
            <p:nvPr/>
          </p:nvCxnSpPr>
          <p:spPr>
            <a:xfrm>
              <a:off x="2939544" y="764704"/>
              <a:ext cx="26430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62674FBF-39B0-4BBD-8311-07D2A26A80BE}"/>
              </a:ext>
            </a:extLst>
          </p:cNvPr>
          <p:cNvGrpSpPr/>
          <p:nvPr/>
        </p:nvGrpSpPr>
        <p:grpSpPr>
          <a:xfrm rot="20744384">
            <a:off x="5854469" y="1185865"/>
            <a:ext cx="408320" cy="149582"/>
            <a:chOff x="5724128" y="1103833"/>
            <a:chExt cx="408320" cy="149582"/>
          </a:xfrm>
        </p:grpSpPr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1CAB1F40-B88A-4E33-BEE2-248F309DCA48}"/>
                </a:ext>
              </a:extLst>
            </p:cNvPr>
            <p:cNvCxnSpPr/>
            <p:nvPr/>
          </p:nvCxnSpPr>
          <p:spPr>
            <a:xfrm flipH="1" flipV="1">
              <a:off x="5724128" y="1103833"/>
              <a:ext cx="408320" cy="1495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0F969803-820B-4F15-B42A-0BA503A39578}"/>
                </a:ext>
              </a:extLst>
            </p:cNvPr>
            <p:cNvCxnSpPr/>
            <p:nvPr/>
          </p:nvCxnSpPr>
          <p:spPr>
            <a:xfrm>
              <a:off x="5724128" y="1103833"/>
              <a:ext cx="26430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7E81FAE0-DBAC-4B2A-AD82-CD342C56D086}"/>
              </a:ext>
            </a:extLst>
          </p:cNvPr>
          <p:cNvSpPr/>
          <p:nvPr/>
        </p:nvSpPr>
        <p:spPr>
          <a:xfrm>
            <a:off x="255988" y="720132"/>
            <a:ext cx="4243084" cy="1366720"/>
          </a:xfrm>
          <a:custGeom>
            <a:avLst/>
            <a:gdLst>
              <a:gd name="connsiteX0" fmla="*/ 4243084 w 4243084"/>
              <a:gd name="connsiteY0" fmla="*/ 1366720 h 1366720"/>
              <a:gd name="connsiteX1" fmla="*/ 4102839 w 4243084"/>
              <a:gd name="connsiteY1" fmla="*/ 1215255 h 1366720"/>
              <a:gd name="connsiteX2" fmla="*/ 4029911 w 4243084"/>
              <a:gd name="connsiteY2" fmla="*/ 1198425 h 1366720"/>
              <a:gd name="connsiteX3" fmla="*/ 3255757 w 4243084"/>
              <a:gd name="connsiteY3" fmla="*/ 1159156 h 1366720"/>
              <a:gd name="connsiteX4" fmla="*/ 3222098 w 4243084"/>
              <a:gd name="connsiteY4" fmla="*/ 1108668 h 1366720"/>
              <a:gd name="connsiteX5" fmla="*/ 3008925 w 4243084"/>
              <a:gd name="connsiteY5" fmla="*/ 1013301 h 1366720"/>
              <a:gd name="connsiteX6" fmla="*/ 2823801 w 4243084"/>
              <a:gd name="connsiteY6" fmla="*/ 940374 h 1366720"/>
              <a:gd name="connsiteX7" fmla="*/ 2560140 w 4243084"/>
              <a:gd name="connsiteY7" fmla="*/ 839397 h 1366720"/>
              <a:gd name="connsiteX8" fmla="*/ 2302088 w 4243084"/>
              <a:gd name="connsiteY8" fmla="*/ 744030 h 1366720"/>
              <a:gd name="connsiteX9" fmla="*/ 2128184 w 4243084"/>
              <a:gd name="connsiteY9" fmla="*/ 676712 h 1366720"/>
              <a:gd name="connsiteX10" fmla="*/ 1892572 w 4243084"/>
              <a:gd name="connsiteY10" fmla="*/ 570126 h 1366720"/>
              <a:gd name="connsiteX11" fmla="*/ 1836473 w 4243084"/>
              <a:gd name="connsiteY11" fmla="*/ 570126 h 1366720"/>
              <a:gd name="connsiteX12" fmla="*/ 1673789 w 4243084"/>
              <a:gd name="connsiteY12" fmla="*/ 497198 h 1366720"/>
              <a:gd name="connsiteX13" fmla="*/ 1359639 w 4243084"/>
              <a:gd name="connsiteY13" fmla="*/ 441100 h 1366720"/>
              <a:gd name="connsiteX14" fmla="*/ 1309151 w 4243084"/>
              <a:gd name="connsiteY14" fmla="*/ 407441 h 1366720"/>
              <a:gd name="connsiteX15" fmla="*/ 1051099 w 4243084"/>
              <a:gd name="connsiteY15" fmla="*/ 379392 h 1366720"/>
              <a:gd name="connsiteX16" fmla="*/ 927683 w 4243084"/>
              <a:gd name="connsiteY16" fmla="*/ 323294 h 1366720"/>
              <a:gd name="connsiteX17" fmla="*/ 748169 w 4243084"/>
              <a:gd name="connsiteY17" fmla="*/ 312074 h 1366720"/>
              <a:gd name="connsiteX18" fmla="*/ 546216 w 4243084"/>
              <a:gd name="connsiteY18" fmla="*/ 255976 h 1366720"/>
              <a:gd name="connsiteX19" fmla="*/ 377921 w 4243084"/>
              <a:gd name="connsiteY19" fmla="*/ 199878 h 1366720"/>
              <a:gd name="connsiteX20" fmla="*/ 215237 w 4243084"/>
              <a:gd name="connsiteY20" fmla="*/ 121340 h 1366720"/>
              <a:gd name="connsiteX21" fmla="*/ 18893 w 4243084"/>
              <a:gd name="connsiteY21" fmla="*/ 14754 h 1366720"/>
              <a:gd name="connsiteX22" fmla="*/ 18893 w 4243084"/>
              <a:gd name="connsiteY22" fmla="*/ 3534 h 136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243084" h="1366720">
                <a:moveTo>
                  <a:pt x="4243084" y="1366720"/>
                </a:moveTo>
                <a:cubicBezTo>
                  <a:pt x="4190726" y="1305012"/>
                  <a:pt x="4138368" y="1243304"/>
                  <a:pt x="4102839" y="1215255"/>
                </a:cubicBezTo>
                <a:cubicBezTo>
                  <a:pt x="4067310" y="1187206"/>
                  <a:pt x="4171091" y="1207775"/>
                  <a:pt x="4029911" y="1198425"/>
                </a:cubicBezTo>
                <a:cubicBezTo>
                  <a:pt x="3888731" y="1189075"/>
                  <a:pt x="3390392" y="1174115"/>
                  <a:pt x="3255757" y="1159156"/>
                </a:cubicBezTo>
                <a:cubicBezTo>
                  <a:pt x="3121121" y="1144196"/>
                  <a:pt x="3263237" y="1132977"/>
                  <a:pt x="3222098" y="1108668"/>
                </a:cubicBezTo>
                <a:cubicBezTo>
                  <a:pt x="3180959" y="1084359"/>
                  <a:pt x="3075308" y="1041350"/>
                  <a:pt x="3008925" y="1013301"/>
                </a:cubicBezTo>
                <a:cubicBezTo>
                  <a:pt x="2942542" y="985252"/>
                  <a:pt x="2823801" y="940374"/>
                  <a:pt x="2823801" y="940374"/>
                </a:cubicBezTo>
                <a:lnTo>
                  <a:pt x="2560140" y="839397"/>
                </a:lnTo>
                <a:lnTo>
                  <a:pt x="2302088" y="744030"/>
                </a:lnTo>
                <a:cubicBezTo>
                  <a:pt x="2230095" y="716916"/>
                  <a:pt x="2196437" y="705696"/>
                  <a:pt x="2128184" y="676712"/>
                </a:cubicBezTo>
                <a:cubicBezTo>
                  <a:pt x="2059931" y="647728"/>
                  <a:pt x="1941191" y="587890"/>
                  <a:pt x="1892572" y="570126"/>
                </a:cubicBezTo>
                <a:cubicBezTo>
                  <a:pt x="1843953" y="552362"/>
                  <a:pt x="1872937" y="582281"/>
                  <a:pt x="1836473" y="570126"/>
                </a:cubicBezTo>
                <a:cubicBezTo>
                  <a:pt x="1800009" y="557971"/>
                  <a:pt x="1753261" y="518702"/>
                  <a:pt x="1673789" y="497198"/>
                </a:cubicBezTo>
                <a:cubicBezTo>
                  <a:pt x="1594317" y="475694"/>
                  <a:pt x="1420412" y="456059"/>
                  <a:pt x="1359639" y="441100"/>
                </a:cubicBezTo>
                <a:cubicBezTo>
                  <a:pt x="1298866" y="426141"/>
                  <a:pt x="1360574" y="417726"/>
                  <a:pt x="1309151" y="407441"/>
                </a:cubicBezTo>
                <a:cubicBezTo>
                  <a:pt x="1257728" y="397156"/>
                  <a:pt x="1114677" y="393416"/>
                  <a:pt x="1051099" y="379392"/>
                </a:cubicBezTo>
                <a:cubicBezTo>
                  <a:pt x="987521" y="365368"/>
                  <a:pt x="978171" y="334514"/>
                  <a:pt x="927683" y="323294"/>
                </a:cubicBezTo>
                <a:cubicBezTo>
                  <a:pt x="877195" y="312074"/>
                  <a:pt x="811747" y="323294"/>
                  <a:pt x="748169" y="312074"/>
                </a:cubicBezTo>
                <a:cubicBezTo>
                  <a:pt x="684591" y="300854"/>
                  <a:pt x="607924" y="274675"/>
                  <a:pt x="546216" y="255976"/>
                </a:cubicBezTo>
                <a:cubicBezTo>
                  <a:pt x="484508" y="237277"/>
                  <a:pt x="433084" y="222317"/>
                  <a:pt x="377921" y="199878"/>
                </a:cubicBezTo>
                <a:cubicBezTo>
                  <a:pt x="322758" y="177439"/>
                  <a:pt x="275075" y="152194"/>
                  <a:pt x="215237" y="121340"/>
                </a:cubicBezTo>
                <a:cubicBezTo>
                  <a:pt x="155399" y="90486"/>
                  <a:pt x="18893" y="14754"/>
                  <a:pt x="18893" y="14754"/>
                </a:cubicBezTo>
                <a:cubicBezTo>
                  <a:pt x="-13831" y="-4880"/>
                  <a:pt x="2531" y="-673"/>
                  <a:pt x="18893" y="3534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1D3A4C74-D421-4918-AA20-4B85B72C067F}"/>
              </a:ext>
            </a:extLst>
          </p:cNvPr>
          <p:cNvGrpSpPr/>
          <p:nvPr/>
        </p:nvGrpSpPr>
        <p:grpSpPr>
          <a:xfrm>
            <a:off x="3134326" y="1583643"/>
            <a:ext cx="408320" cy="149582"/>
            <a:chOff x="2939544" y="764704"/>
            <a:chExt cx="408320" cy="149582"/>
          </a:xfrm>
        </p:grpSpPr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A04BA935-B868-489D-9AA3-DC74D133E010}"/>
                </a:ext>
              </a:extLst>
            </p:cNvPr>
            <p:cNvCxnSpPr/>
            <p:nvPr/>
          </p:nvCxnSpPr>
          <p:spPr>
            <a:xfrm flipH="1" flipV="1">
              <a:off x="2939544" y="764704"/>
              <a:ext cx="408320" cy="1495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445B20FA-F736-4903-908B-4A1CBD5B77B6}"/>
                </a:ext>
              </a:extLst>
            </p:cNvPr>
            <p:cNvCxnSpPr/>
            <p:nvPr/>
          </p:nvCxnSpPr>
          <p:spPr>
            <a:xfrm>
              <a:off x="2939544" y="764704"/>
              <a:ext cx="26430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C668037E-833F-4D2E-8DDD-77BC3DFBBC83}"/>
              </a:ext>
            </a:extLst>
          </p:cNvPr>
          <p:cNvGrpSpPr/>
          <p:nvPr/>
        </p:nvGrpSpPr>
        <p:grpSpPr>
          <a:xfrm rot="21091143">
            <a:off x="1123953" y="921458"/>
            <a:ext cx="408320" cy="149582"/>
            <a:chOff x="2939544" y="764704"/>
            <a:chExt cx="408320" cy="149582"/>
          </a:xfrm>
        </p:grpSpPr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75A5AFAC-552F-4A4F-A6A6-7EB0325CF739}"/>
                </a:ext>
              </a:extLst>
            </p:cNvPr>
            <p:cNvCxnSpPr/>
            <p:nvPr/>
          </p:nvCxnSpPr>
          <p:spPr>
            <a:xfrm flipH="1" flipV="1">
              <a:off x="2939544" y="764704"/>
              <a:ext cx="408320" cy="1495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2563AB0D-5005-4F95-A015-78A20A05A32F}"/>
                </a:ext>
              </a:extLst>
            </p:cNvPr>
            <p:cNvCxnSpPr/>
            <p:nvPr/>
          </p:nvCxnSpPr>
          <p:spPr>
            <a:xfrm>
              <a:off x="2939544" y="764704"/>
              <a:ext cx="26430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158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6" grpId="0" animBg="1"/>
      <p:bldP spid="17" grpId="0" animBg="1"/>
      <p:bldP spid="18" grpId="0"/>
      <p:bldP spid="2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hlinkClick r:id="rId2"/>
            <a:extLst>
              <a:ext uri="{FF2B5EF4-FFF2-40B4-BE49-F238E27FC236}">
                <a16:creationId xmlns:a16="http://schemas.microsoft.com/office/drawing/2014/main" id="{9022006F-C98D-4CDD-A6C7-10CCBB83A6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3144" y="3916591"/>
            <a:ext cx="5580112" cy="2565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E8D328E-6F7C-4C25-B7CB-03B61ED2EE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746" y="1046093"/>
            <a:ext cx="5580112" cy="150998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2A97583-49FC-4261-BB8C-8F76FCC59D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68" y="2760152"/>
            <a:ext cx="3136664" cy="170702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4D75525-5993-4CD0-BB91-3E21E9E5ADA0}"/>
              </a:ext>
            </a:extLst>
          </p:cNvPr>
          <p:cNvSpPr txBox="1"/>
          <p:nvPr/>
        </p:nvSpPr>
        <p:spPr>
          <a:xfrm>
            <a:off x="4716016" y="342900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2"/>
              </a:rPr>
              <a:t>Lien vers scène 3D MNT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16D8078-0C5A-4933-A0C0-082F814D55BB}"/>
              </a:ext>
            </a:extLst>
          </p:cNvPr>
          <p:cNvSpPr txBox="1"/>
          <p:nvPr/>
        </p:nvSpPr>
        <p:spPr>
          <a:xfrm>
            <a:off x="395536" y="260648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Apport des outils SIG à la cartographie géologique : de la 2D à la 3D</a:t>
            </a:r>
          </a:p>
        </p:txBody>
      </p:sp>
      <p:sp>
        <p:nvSpPr>
          <p:cNvPr id="7" name="Flèche : courbe vers la droite 6">
            <a:extLst>
              <a:ext uri="{FF2B5EF4-FFF2-40B4-BE49-F238E27FC236}">
                <a16:creationId xmlns:a16="http://schemas.microsoft.com/office/drawing/2014/main" id="{1A4D0B10-B0A6-4989-A165-D0A5567C2D66}"/>
              </a:ext>
            </a:extLst>
          </p:cNvPr>
          <p:cNvSpPr/>
          <p:nvPr/>
        </p:nvSpPr>
        <p:spPr>
          <a:xfrm rot="20836546">
            <a:off x="1717574" y="2691625"/>
            <a:ext cx="1065314" cy="2920551"/>
          </a:xfrm>
          <a:prstGeom prst="curvedRightArrow">
            <a:avLst>
              <a:gd name="adj1" fmla="val 12843"/>
              <a:gd name="adj2" fmla="val 35561"/>
              <a:gd name="adj3" fmla="val 269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76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2CBF2E6-DBDC-42DB-BB87-44E93B45FF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564" y="826425"/>
            <a:ext cx="7848872" cy="560633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07DFBF0-EDF3-41BD-B0E1-E70A4FAA87CC}"/>
              </a:ext>
            </a:extLst>
          </p:cNvPr>
          <p:cNvSpPr txBox="1"/>
          <p:nvPr/>
        </p:nvSpPr>
        <p:spPr>
          <a:xfrm>
            <a:off x="1043607" y="312641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Retour à la carte (dé-zoom) : généralisation et chronologie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86DB94A-4F96-4BCF-A418-B740BDC3B8ED}"/>
              </a:ext>
            </a:extLst>
          </p:cNvPr>
          <p:cNvSpPr txBox="1"/>
          <p:nvPr/>
        </p:nvSpPr>
        <p:spPr>
          <a:xfrm>
            <a:off x="995756" y="6453594"/>
            <a:ext cx="1247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GEOPORTAIL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73E61F10-B175-4D0E-93CE-5E60BC6E010C}"/>
              </a:ext>
            </a:extLst>
          </p:cNvPr>
          <p:cNvSpPr/>
          <p:nvPr/>
        </p:nvSpPr>
        <p:spPr>
          <a:xfrm>
            <a:off x="4184664" y="3137443"/>
            <a:ext cx="504056" cy="50405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E274DC2-3F39-4653-9F89-E0386D7CB762}"/>
              </a:ext>
            </a:extLst>
          </p:cNvPr>
          <p:cNvSpPr/>
          <p:nvPr/>
        </p:nvSpPr>
        <p:spPr>
          <a:xfrm>
            <a:off x="2411760" y="4858873"/>
            <a:ext cx="504056" cy="50405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C44A485-FE8E-4707-B7D3-CAB615894A8F}"/>
              </a:ext>
            </a:extLst>
          </p:cNvPr>
          <p:cNvSpPr/>
          <p:nvPr/>
        </p:nvSpPr>
        <p:spPr>
          <a:xfrm>
            <a:off x="1763688" y="1690521"/>
            <a:ext cx="720080" cy="72008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12B81C3-B9A9-4878-9A17-F2F8C9232DAA}"/>
              </a:ext>
            </a:extLst>
          </p:cNvPr>
          <p:cNvSpPr/>
          <p:nvPr/>
        </p:nvSpPr>
        <p:spPr>
          <a:xfrm>
            <a:off x="3568518" y="2633387"/>
            <a:ext cx="504056" cy="50405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739B968-9858-4F7F-8879-C988EFE2F2E7}"/>
              </a:ext>
            </a:extLst>
          </p:cNvPr>
          <p:cNvSpPr/>
          <p:nvPr/>
        </p:nvSpPr>
        <p:spPr>
          <a:xfrm>
            <a:off x="5454098" y="4606845"/>
            <a:ext cx="504056" cy="50405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F64DAAD-3765-4614-9CBB-05179294EF90}"/>
              </a:ext>
            </a:extLst>
          </p:cNvPr>
          <p:cNvSpPr/>
          <p:nvPr/>
        </p:nvSpPr>
        <p:spPr>
          <a:xfrm>
            <a:off x="6073553" y="2362747"/>
            <a:ext cx="504056" cy="50405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B2050FB-DF04-4171-B513-F0EA85177539}"/>
              </a:ext>
            </a:extLst>
          </p:cNvPr>
          <p:cNvSpPr txBox="1"/>
          <p:nvPr/>
        </p:nvSpPr>
        <p:spPr>
          <a:xfrm>
            <a:off x="1916963" y="6468337"/>
            <a:ext cx="5751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Parallélisme chevauchements/reliefs =&gt; </a:t>
            </a:r>
            <a:r>
              <a:rPr lang="fr-FR" sz="1600" b="1" dirty="0"/>
              <a:t>épaississement crustal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D60616D-9752-4179-B117-06B92ED1E82F}"/>
              </a:ext>
            </a:extLst>
          </p:cNvPr>
          <p:cNvSpPr/>
          <p:nvPr/>
        </p:nvSpPr>
        <p:spPr>
          <a:xfrm>
            <a:off x="2250402" y="3561045"/>
            <a:ext cx="504056" cy="504056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7F193FD-46F4-40CC-9448-4CDC720AC216}"/>
              </a:ext>
            </a:extLst>
          </p:cNvPr>
          <p:cNvSpPr txBox="1"/>
          <p:nvPr/>
        </p:nvSpPr>
        <p:spPr>
          <a:xfrm>
            <a:off x="1707754" y="4165215"/>
            <a:ext cx="1611339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rgbClr val="FF0000"/>
                </a:solidFill>
              </a:rPr>
              <a:t>Ante-Trias !! (hercynien)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E510677-262E-4CE7-B215-77DE554F3BE1}"/>
              </a:ext>
            </a:extLst>
          </p:cNvPr>
          <p:cNvSpPr txBox="1"/>
          <p:nvPr/>
        </p:nvSpPr>
        <p:spPr>
          <a:xfrm>
            <a:off x="1610950" y="2483970"/>
            <a:ext cx="99418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100" b="1" dirty="0"/>
              <a:t>Post-Miocène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C506363-6B0A-4DF7-BA65-EAC37B2C5236}"/>
              </a:ext>
            </a:extLst>
          </p:cNvPr>
          <p:cNvSpPr txBox="1"/>
          <p:nvPr/>
        </p:nvSpPr>
        <p:spPr>
          <a:xfrm>
            <a:off x="2184679" y="5484152"/>
            <a:ext cx="106952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100" b="1" dirty="0"/>
              <a:t>Post-Oligocène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E53038D-0B7B-43C0-AC1E-CC2854ED609C}"/>
              </a:ext>
            </a:extLst>
          </p:cNvPr>
          <p:cNvSpPr txBox="1"/>
          <p:nvPr/>
        </p:nvSpPr>
        <p:spPr>
          <a:xfrm>
            <a:off x="3791883" y="3733168"/>
            <a:ext cx="106952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100" b="1" dirty="0"/>
              <a:t>Post-Oligocène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4DA167B-3A4E-448C-A2F4-C1E9EF1B9797}"/>
              </a:ext>
            </a:extLst>
          </p:cNvPr>
          <p:cNvSpPr txBox="1"/>
          <p:nvPr/>
        </p:nvSpPr>
        <p:spPr>
          <a:xfrm>
            <a:off x="3242235" y="2273439"/>
            <a:ext cx="1093569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100" b="1" dirty="0"/>
              <a:t>Post-Jurassique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74B2C5A-28AE-42F9-82BA-D31B83B5A17F}"/>
              </a:ext>
            </a:extLst>
          </p:cNvPr>
          <p:cNvSpPr txBox="1"/>
          <p:nvPr/>
        </p:nvSpPr>
        <p:spPr>
          <a:xfrm>
            <a:off x="5267871" y="5185218"/>
            <a:ext cx="928459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100" b="1" dirty="0"/>
              <a:t>Post-Crétacé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EF09DBC-3574-4933-8BB0-01D87EFB091E}"/>
              </a:ext>
            </a:extLst>
          </p:cNvPr>
          <p:cNvSpPr txBox="1"/>
          <p:nvPr/>
        </p:nvSpPr>
        <p:spPr>
          <a:xfrm>
            <a:off x="5820275" y="2967355"/>
            <a:ext cx="928459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100" b="1" dirty="0"/>
              <a:t>Post-Crétacé</a:t>
            </a:r>
          </a:p>
        </p:txBody>
      </p:sp>
    </p:spTree>
    <p:extLst>
      <p:ext uri="{BB962C8B-B14F-4D97-AF65-F5344CB8AC3E}">
        <p14:creationId xmlns:p14="http://schemas.microsoft.com/office/powerpoint/2010/main" val="175469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31582F7-1FDA-4290-8EE4-9F94ABA541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564" y="826425"/>
            <a:ext cx="7848872" cy="5606337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4D2FBCEC-3636-4EF3-8C94-9DEAABB5C5BB}"/>
              </a:ext>
            </a:extLst>
          </p:cNvPr>
          <p:cNvSpPr/>
          <p:nvPr/>
        </p:nvSpPr>
        <p:spPr>
          <a:xfrm>
            <a:off x="5364088" y="3861048"/>
            <a:ext cx="504056" cy="50405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8831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AED73EC6-9C41-4ABE-9C54-90E3B7F0AC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548" y="3027923"/>
            <a:ext cx="3701428" cy="295124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54BC1F9-EF75-4DCE-87D0-496C7BC0B5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57" y="366536"/>
            <a:ext cx="2617117" cy="223224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D2FAE5F-262D-413A-B753-3F2E64B8BD7F}"/>
              </a:ext>
            </a:extLst>
          </p:cNvPr>
          <p:cNvSpPr txBox="1"/>
          <p:nvPr/>
        </p:nvSpPr>
        <p:spPr>
          <a:xfrm>
            <a:off x="134442" y="2569752"/>
            <a:ext cx="274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Que voit-on sur le terrain ?</a:t>
            </a:r>
          </a:p>
        </p:txBody>
      </p:sp>
      <p:pic>
        <p:nvPicPr>
          <p:cNvPr id="6" name="Picture 5" descr="E:\SAUVEGARDE 1\clé\M2\UE ST\TP\Alpes\Gabbro.jpg">
            <a:extLst>
              <a:ext uri="{FF2B5EF4-FFF2-40B4-BE49-F238E27FC236}">
                <a16:creationId xmlns:a16="http://schemas.microsoft.com/office/drawing/2014/main" id="{AFE0994C-364E-4424-9370-AF19567F0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068960"/>
            <a:ext cx="3476619" cy="2881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FCD553A-8773-427A-B8B3-B40841E70F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1147" y="188640"/>
            <a:ext cx="3372207" cy="189746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FD51799-08B9-4D98-BD64-5FFD54489166}"/>
              </a:ext>
            </a:extLst>
          </p:cNvPr>
          <p:cNvCxnSpPr>
            <a:endCxn id="8" idx="0"/>
          </p:cNvCxnSpPr>
          <p:nvPr/>
        </p:nvCxnSpPr>
        <p:spPr>
          <a:xfrm flipH="1">
            <a:off x="2505262" y="1700808"/>
            <a:ext cx="2066738" cy="13271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7AA3163A-8370-4E70-9977-87F94149FA70}"/>
              </a:ext>
            </a:extLst>
          </p:cNvPr>
          <p:cNvCxnSpPr>
            <a:endCxn id="6" idx="0"/>
          </p:cNvCxnSpPr>
          <p:nvPr/>
        </p:nvCxnSpPr>
        <p:spPr>
          <a:xfrm>
            <a:off x="4644008" y="1556792"/>
            <a:ext cx="2242366" cy="15121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6B30BA66-74C2-465B-A2C2-AA2C05D5E749}"/>
              </a:ext>
            </a:extLst>
          </p:cNvPr>
          <p:cNvSpPr txBox="1"/>
          <p:nvPr/>
        </p:nvSpPr>
        <p:spPr>
          <a:xfrm>
            <a:off x="232857" y="50025"/>
            <a:ext cx="114044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/>
              <a:t>Le Chenaillet</a:t>
            </a:r>
          </a:p>
        </p:txBody>
      </p:sp>
    </p:spTree>
    <p:extLst>
      <p:ext uri="{BB962C8B-B14F-4D97-AF65-F5344CB8AC3E}">
        <p14:creationId xmlns:p14="http://schemas.microsoft.com/office/powerpoint/2010/main" val="347305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54BC1F9-EF75-4DCE-87D0-496C7BC0B5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19" y="188640"/>
            <a:ext cx="2617117" cy="223224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D2FAE5F-262D-413A-B753-3F2E64B8BD7F}"/>
              </a:ext>
            </a:extLst>
          </p:cNvPr>
          <p:cNvSpPr txBox="1"/>
          <p:nvPr/>
        </p:nvSpPr>
        <p:spPr>
          <a:xfrm>
            <a:off x="188315" y="2429204"/>
            <a:ext cx="274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Que voit-on sur le terrain ?</a:t>
            </a:r>
          </a:p>
        </p:txBody>
      </p:sp>
      <p:pic>
        <p:nvPicPr>
          <p:cNvPr id="7" name="Picture 2" descr="H:\BOOK\texte et figures\3-excursions\1-Alpes\Schémas\fig 10-16 gabbro, dolérite lame P-T\IMG_9047.JPG">
            <a:extLst>
              <a:ext uri="{FF2B5EF4-FFF2-40B4-BE49-F238E27FC236}">
                <a16:creationId xmlns:a16="http://schemas.microsoft.com/office/drawing/2014/main" id="{B015EE1B-8180-40DB-8DF0-08917D7D1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814" y="3343506"/>
            <a:ext cx="3214114" cy="267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:\BOOK\texte et figures\3-excursions\1-Alpes\Schémas\photos\Chenaillet\photos\Chenaillet juin 2012\DSCF0202.JPG">
            <a:extLst>
              <a:ext uri="{FF2B5EF4-FFF2-40B4-BE49-F238E27FC236}">
                <a16:creationId xmlns:a16="http://schemas.microsoft.com/office/drawing/2014/main" id="{2B7D1065-5656-4B03-AE16-23EEF3313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358047"/>
            <a:ext cx="2743524" cy="365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FCD553A-8773-427A-B8B3-B40841E70F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1147" y="188640"/>
            <a:ext cx="3372207" cy="1897461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CD864625-1D0F-43DB-8A96-D2A9C59244B6}"/>
              </a:ext>
            </a:extLst>
          </p:cNvPr>
          <p:cNvCxnSpPr>
            <a:endCxn id="7" idx="0"/>
          </p:cNvCxnSpPr>
          <p:nvPr/>
        </p:nvCxnSpPr>
        <p:spPr>
          <a:xfrm flipH="1">
            <a:off x="2316871" y="1412776"/>
            <a:ext cx="2543161" cy="19307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875B471-D89B-439D-BF4E-0F213CF1B050}"/>
              </a:ext>
            </a:extLst>
          </p:cNvPr>
          <p:cNvCxnSpPr>
            <a:endCxn id="5" idx="0"/>
          </p:cNvCxnSpPr>
          <p:nvPr/>
        </p:nvCxnSpPr>
        <p:spPr>
          <a:xfrm>
            <a:off x="6084168" y="188640"/>
            <a:ext cx="3610" cy="21694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96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3EA3A55-FDF2-41BB-B786-267BC59360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3968" y="3854008"/>
            <a:ext cx="4860032" cy="296607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D7A9ECE-006D-4182-B68B-E9948C3709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4995" y="585101"/>
            <a:ext cx="1152128" cy="366586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490247C-C505-4BF2-A8CC-0D5C978FC2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210" y="2811364"/>
            <a:ext cx="1572785" cy="125402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Picture 2" descr="H:\BOOK\texte et figures\3-excursions\1-Alpes\Schémas\fig 10-16 gabbro, dolérite lame P-T\IMG_9047.JPG">
            <a:extLst>
              <a:ext uri="{FF2B5EF4-FFF2-40B4-BE49-F238E27FC236}">
                <a16:creationId xmlns:a16="http://schemas.microsoft.com/office/drawing/2014/main" id="{9AE7E603-FED6-47FF-B2F4-07FAC5BDD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1027786"/>
            <a:ext cx="1604071" cy="133645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:\BOOK\texte et figures\3-excursions\1-Alpes\Schémas\photos\Chenaillet\photos\Chenaillet juin 2012\DSCF0202.JPG">
            <a:extLst>
              <a:ext uri="{FF2B5EF4-FFF2-40B4-BE49-F238E27FC236}">
                <a16:creationId xmlns:a16="http://schemas.microsoft.com/office/drawing/2014/main" id="{74369AB1-BAF2-4D8A-9097-AB250001F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210" y="283758"/>
            <a:ext cx="1572785" cy="209785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B1F915D-033C-44B5-AC41-5228F55905C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3072" y="3832639"/>
            <a:ext cx="4844684" cy="2965768"/>
          </a:xfrm>
          <a:prstGeom prst="rect">
            <a:avLst/>
          </a:prstGeom>
        </p:spPr>
      </p:pic>
      <p:pic>
        <p:nvPicPr>
          <p:cNvPr id="11" name="Picture 5" descr="E:\SAUVEGARDE 1\clé\M2\UE ST\TP\Alpes\Gabbro.jpg">
            <a:extLst>
              <a:ext uri="{FF2B5EF4-FFF2-40B4-BE49-F238E27FC236}">
                <a16:creationId xmlns:a16="http://schemas.microsoft.com/office/drawing/2014/main" id="{B65973D0-4F48-4FDF-BDD8-AA60B1A99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2636912"/>
            <a:ext cx="1593945" cy="13211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37824822-7FA6-4587-9F30-43F3301FA227}"/>
              </a:ext>
            </a:extLst>
          </p:cNvPr>
          <p:cNvSpPr txBox="1"/>
          <p:nvPr/>
        </p:nvSpPr>
        <p:spPr>
          <a:xfrm>
            <a:off x="1975383" y="155246"/>
            <a:ext cx="1252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De l’objet…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2D541FA-BB22-47B2-AA76-B1A27CBF8AE4}"/>
              </a:ext>
            </a:extLst>
          </p:cNvPr>
          <p:cNvSpPr txBox="1"/>
          <p:nvPr/>
        </p:nvSpPr>
        <p:spPr>
          <a:xfrm>
            <a:off x="7612966" y="3577036"/>
            <a:ext cx="1321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…à l’histoire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F2F37AF4-116B-42B9-903E-BC7381655196}"/>
              </a:ext>
            </a:extLst>
          </p:cNvPr>
          <p:cNvCxnSpPr>
            <a:cxnSpLocks/>
            <a:stCxn id="11" idx="1"/>
          </p:cNvCxnSpPr>
          <p:nvPr/>
        </p:nvCxnSpPr>
        <p:spPr>
          <a:xfrm>
            <a:off x="3203848" y="32975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CCAFD149-2ED0-46B0-90E3-A63031B3B6B7}"/>
              </a:ext>
            </a:extLst>
          </p:cNvPr>
          <p:cNvCxnSpPr/>
          <p:nvPr/>
        </p:nvCxnSpPr>
        <p:spPr>
          <a:xfrm flipH="1">
            <a:off x="1814995" y="3854008"/>
            <a:ext cx="3207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137A201D-6E30-4266-A2F3-6528AD0AD042}"/>
              </a:ext>
            </a:extLst>
          </p:cNvPr>
          <p:cNvCxnSpPr/>
          <p:nvPr/>
        </p:nvCxnSpPr>
        <p:spPr>
          <a:xfrm>
            <a:off x="1814995" y="1484784"/>
            <a:ext cx="38074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A90B1DEF-A016-498D-8DAF-73089B899A92}"/>
              </a:ext>
            </a:extLst>
          </p:cNvPr>
          <p:cNvCxnSpPr>
            <a:cxnSpLocks/>
          </p:cNvCxnSpPr>
          <p:nvPr/>
        </p:nvCxnSpPr>
        <p:spPr>
          <a:xfrm>
            <a:off x="2843808" y="1772816"/>
            <a:ext cx="360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B123FF36-1283-485A-9779-BD23430C2690}"/>
              </a:ext>
            </a:extLst>
          </p:cNvPr>
          <p:cNvCxnSpPr/>
          <p:nvPr/>
        </p:nvCxnSpPr>
        <p:spPr>
          <a:xfrm flipH="1">
            <a:off x="2843808" y="2924944"/>
            <a:ext cx="360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Image 39">
            <a:extLst>
              <a:ext uri="{FF2B5EF4-FFF2-40B4-BE49-F238E27FC236}">
                <a16:creationId xmlns:a16="http://schemas.microsoft.com/office/drawing/2014/main" id="{DD872B24-34FC-4FBD-ADC3-D442321CF23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6381504"/>
            <a:ext cx="4728625" cy="3854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BFFC2190-180A-46ED-94D7-BF961B5ED67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7477" y="281074"/>
            <a:ext cx="3080956" cy="2627875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6609D20B-C15D-4275-9AFD-AAC54A1DA1FC}"/>
              </a:ext>
            </a:extLst>
          </p:cNvPr>
          <p:cNvSpPr txBox="1"/>
          <p:nvPr/>
        </p:nvSpPr>
        <p:spPr>
          <a:xfrm>
            <a:off x="274258" y="4884975"/>
            <a:ext cx="37520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i="1" dirty="0">
                <a:solidFill>
                  <a:srgbClr val="FF0000"/>
                </a:solidFill>
              </a:rPr>
              <a:t>B.O « Les ophiolites sont des roches de la lithosphère océanique. La présence de complexes ophiolitiques formant des sutures au sein des chaînes de montagnes témoigne de la fermeture de domaines océaniques »	</a:t>
            </a:r>
          </a:p>
        </p:txBody>
      </p:sp>
    </p:spTree>
    <p:extLst>
      <p:ext uri="{BB962C8B-B14F-4D97-AF65-F5344CB8AC3E}">
        <p14:creationId xmlns:p14="http://schemas.microsoft.com/office/powerpoint/2010/main" val="118844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2CBF2E6-DBDC-42DB-BB87-44E93B45FF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564" y="826425"/>
            <a:ext cx="7848872" cy="560633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07DFBF0-EDF3-41BD-B0E1-E70A4FAA87CC}"/>
              </a:ext>
            </a:extLst>
          </p:cNvPr>
          <p:cNvSpPr txBox="1"/>
          <p:nvPr/>
        </p:nvSpPr>
        <p:spPr>
          <a:xfrm>
            <a:off x="1102602" y="84405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Retour à la carte : généralisation et chronologie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86DB94A-4F96-4BCF-A418-B740BDC3B8ED}"/>
              </a:ext>
            </a:extLst>
          </p:cNvPr>
          <p:cNvSpPr txBox="1"/>
          <p:nvPr/>
        </p:nvSpPr>
        <p:spPr>
          <a:xfrm>
            <a:off x="548812" y="465115"/>
            <a:ext cx="2078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CARTE GENERALE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B2050FB-DF04-4171-B513-F0EA85177539}"/>
              </a:ext>
            </a:extLst>
          </p:cNvPr>
          <p:cNvSpPr txBox="1"/>
          <p:nvPr/>
        </p:nvSpPr>
        <p:spPr>
          <a:xfrm>
            <a:off x="1228258" y="6432762"/>
            <a:ext cx="6687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Répartition des ophiolites en une bande « étroite » =&gt; </a:t>
            </a:r>
            <a:r>
              <a:rPr lang="fr-FR" sz="1600" b="1" dirty="0"/>
              <a:t>suture ophiolitique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974E1767-2186-4802-814A-4F36D726D70F}"/>
              </a:ext>
            </a:extLst>
          </p:cNvPr>
          <p:cNvSpPr/>
          <p:nvPr/>
        </p:nvSpPr>
        <p:spPr>
          <a:xfrm>
            <a:off x="5364088" y="3861048"/>
            <a:ext cx="504056" cy="50405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875657F1-298C-4EC9-9CC1-9943CDB114C9}"/>
              </a:ext>
            </a:extLst>
          </p:cNvPr>
          <p:cNvSpPr/>
          <p:nvPr/>
        </p:nvSpPr>
        <p:spPr>
          <a:xfrm>
            <a:off x="6876256" y="2173597"/>
            <a:ext cx="504056" cy="50405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D9AB024F-42AC-40B4-8198-1F63FF71F9D8}"/>
              </a:ext>
            </a:extLst>
          </p:cNvPr>
          <p:cNvSpPr/>
          <p:nvPr/>
        </p:nvSpPr>
        <p:spPr>
          <a:xfrm>
            <a:off x="6012160" y="4797152"/>
            <a:ext cx="504056" cy="50405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9D38B4A-5731-459E-BC2A-7E0CDFF68FFC}"/>
              </a:ext>
            </a:extLst>
          </p:cNvPr>
          <p:cNvSpPr txBox="1"/>
          <p:nvPr/>
        </p:nvSpPr>
        <p:spPr>
          <a:xfrm>
            <a:off x="5036470" y="4443385"/>
            <a:ext cx="115929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100" b="1" dirty="0" err="1"/>
              <a:t>Jur</a:t>
            </a:r>
            <a:r>
              <a:rPr lang="fr-FR" sz="1100" b="1" dirty="0"/>
              <a:t>. </a:t>
            </a:r>
            <a:r>
              <a:rPr lang="fr-FR" sz="1100" b="1" dirty="0" err="1"/>
              <a:t>sup.-Crétacé</a:t>
            </a:r>
            <a:endParaRPr lang="fr-FR" sz="1100" b="1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7201BA1-24DA-468F-9A2E-0DF3FE71BB1A}"/>
              </a:ext>
            </a:extLst>
          </p:cNvPr>
          <p:cNvSpPr txBox="1"/>
          <p:nvPr/>
        </p:nvSpPr>
        <p:spPr>
          <a:xfrm>
            <a:off x="5716964" y="5356820"/>
            <a:ext cx="115929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100" b="1" dirty="0" err="1"/>
              <a:t>Jur</a:t>
            </a:r>
            <a:r>
              <a:rPr lang="fr-FR" sz="1100" b="1" dirty="0"/>
              <a:t>. </a:t>
            </a:r>
            <a:r>
              <a:rPr lang="fr-FR" sz="1100" b="1" dirty="0" err="1"/>
              <a:t>sup.-Crétacé</a:t>
            </a:r>
            <a:endParaRPr lang="fr-FR" sz="1100" b="1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83CFBBF-ADB3-461F-8D3F-EA4405D21B56}"/>
              </a:ext>
            </a:extLst>
          </p:cNvPr>
          <p:cNvSpPr txBox="1"/>
          <p:nvPr/>
        </p:nvSpPr>
        <p:spPr>
          <a:xfrm>
            <a:off x="6548638" y="2735269"/>
            <a:ext cx="115929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100" b="1" dirty="0" err="1"/>
              <a:t>Jur</a:t>
            </a:r>
            <a:r>
              <a:rPr lang="fr-FR" sz="1100" b="1" dirty="0"/>
              <a:t>. </a:t>
            </a:r>
            <a:r>
              <a:rPr lang="fr-FR" sz="1100" b="1" dirty="0" err="1"/>
              <a:t>sup.-Crétacé</a:t>
            </a:r>
            <a:endParaRPr lang="fr-FR" sz="1100" b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1108023-9FEA-4E5B-8DA9-16239ABE8E85}"/>
              </a:ext>
            </a:extLst>
          </p:cNvPr>
          <p:cNvSpPr txBox="1"/>
          <p:nvPr/>
        </p:nvSpPr>
        <p:spPr>
          <a:xfrm>
            <a:off x="2236728" y="442359"/>
            <a:ext cx="4500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=&gt; Âge des sédiments au contact de la croûte océanique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DE00496-044D-4753-8C18-A6F059889CB4}"/>
              </a:ext>
            </a:extLst>
          </p:cNvPr>
          <p:cNvSpPr txBox="1"/>
          <p:nvPr/>
        </p:nvSpPr>
        <p:spPr>
          <a:xfrm>
            <a:off x="650498" y="5694098"/>
            <a:ext cx="3780420" cy="7386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i="1" dirty="0">
                <a:solidFill>
                  <a:srgbClr val="FF0000"/>
                </a:solidFill>
              </a:rPr>
              <a:t>BO : « Recenser, extraire et organiser des données de terrain ou </a:t>
            </a:r>
            <a:r>
              <a:rPr lang="fr-FR" sz="1400" b="1" i="1" u="sng" dirty="0">
                <a:solidFill>
                  <a:srgbClr val="FF0000"/>
                </a:solidFill>
              </a:rPr>
              <a:t>cartographiques</a:t>
            </a:r>
            <a:r>
              <a:rPr lang="fr-FR" sz="1400" b="1" i="1" dirty="0">
                <a:solidFill>
                  <a:srgbClr val="FF0000"/>
                </a:solidFill>
              </a:rPr>
              <a:t> pour argumenter sur l’idée de suture » </a:t>
            </a:r>
          </a:p>
        </p:txBody>
      </p:sp>
    </p:spTree>
    <p:extLst>
      <p:ext uri="{BB962C8B-B14F-4D97-AF65-F5344CB8AC3E}">
        <p14:creationId xmlns:p14="http://schemas.microsoft.com/office/powerpoint/2010/main" val="246150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12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6465B8C-C4CA-4E7C-B70B-54BBB3BC7A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564" y="625831"/>
            <a:ext cx="7848872" cy="5606337"/>
          </a:xfrm>
          <a:prstGeom prst="rect">
            <a:avLst/>
          </a:prstGeom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93DC2D90-2547-462E-9B62-D96CABDE06FB}"/>
              </a:ext>
            </a:extLst>
          </p:cNvPr>
          <p:cNvSpPr/>
          <p:nvPr/>
        </p:nvSpPr>
        <p:spPr>
          <a:xfrm>
            <a:off x="6084168" y="4087669"/>
            <a:ext cx="1080120" cy="1872208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5658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170C586-F367-42F1-995F-7F23C5608D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260648"/>
            <a:ext cx="8295322" cy="63367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96CDD5-FBEF-46C8-B020-A1B3B17B2E34}"/>
              </a:ext>
            </a:extLst>
          </p:cNvPr>
          <p:cNvSpPr/>
          <p:nvPr/>
        </p:nvSpPr>
        <p:spPr>
          <a:xfrm>
            <a:off x="2555776" y="1340768"/>
            <a:ext cx="182683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7D1931-52CE-4FDD-91DE-820A3E7A6AEE}"/>
              </a:ext>
            </a:extLst>
          </p:cNvPr>
          <p:cNvSpPr/>
          <p:nvPr/>
        </p:nvSpPr>
        <p:spPr>
          <a:xfrm>
            <a:off x="390501" y="3346435"/>
            <a:ext cx="2381299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D74E61-1F6E-4AA0-8907-70EA9D959594}"/>
              </a:ext>
            </a:extLst>
          </p:cNvPr>
          <p:cNvSpPr/>
          <p:nvPr/>
        </p:nvSpPr>
        <p:spPr>
          <a:xfrm>
            <a:off x="1539763" y="3058337"/>
            <a:ext cx="6920669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963C5C-A11C-49AF-B934-A4817F9B03F5}"/>
              </a:ext>
            </a:extLst>
          </p:cNvPr>
          <p:cNvSpPr/>
          <p:nvPr/>
        </p:nvSpPr>
        <p:spPr>
          <a:xfrm>
            <a:off x="3995936" y="4497301"/>
            <a:ext cx="446449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4CDF0-D41D-4B9A-9713-5C31A1E0C24E}"/>
              </a:ext>
            </a:extLst>
          </p:cNvPr>
          <p:cNvSpPr/>
          <p:nvPr/>
        </p:nvSpPr>
        <p:spPr>
          <a:xfrm>
            <a:off x="323528" y="4819616"/>
            <a:ext cx="172819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91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4">
            <a:extLst>
              <a:ext uri="{FF2B5EF4-FFF2-40B4-BE49-F238E27FC236}">
                <a16:creationId xmlns:a16="http://schemas.microsoft.com/office/drawing/2014/main" id="{3092116C-042E-4FF5-BD91-2C5787E0E7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0532" y="89393"/>
            <a:ext cx="2833903" cy="32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1">
            <a:extLst>
              <a:ext uri="{FF2B5EF4-FFF2-40B4-BE49-F238E27FC236}">
                <a16:creationId xmlns:a16="http://schemas.microsoft.com/office/drawing/2014/main" id="{A0A40AD5-EBD0-40AB-A6C7-1FC368F5D9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682" y="468439"/>
            <a:ext cx="2464142" cy="286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0D9A77FF-518A-4A03-87B4-398B630F75D3}"/>
              </a:ext>
            </a:extLst>
          </p:cNvPr>
          <p:cNvSpPr/>
          <p:nvPr/>
        </p:nvSpPr>
        <p:spPr>
          <a:xfrm>
            <a:off x="3707904" y="2852936"/>
            <a:ext cx="591738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BC84FE7-81B7-4A53-BDD5-880E938698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3429000"/>
            <a:ext cx="3384376" cy="432048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29BC956-0783-4215-B324-5A842CBDB9F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3470" y="1268760"/>
            <a:ext cx="3260530" cy="2502268"/>
          </a:xfrm>
          <a:prstGeom prst="rect">
            <a:avLst/>
          </a:prstGeom>
        </p:spPr>
      </p:pic>
      <p:pic>
        <p:nvPicPr>
          <p:cNvPr id="9" name="Image 4" descr="histoire Alpes.jpg">
            <a:extLst>
              <a:ext uri="{FF2B5EF4-FFF2-40B4-BE49-F238E27FC236}">
                <a16:creationId xmlns:a16="http://schemas.microsoft.com/office/drawing/2014/main" id="{01F84A12-1542-42AD-8725-7E57459240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3682" y="4015062"/>
            <a:ext cx="7747703" cy="250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5CE39DA-30B0-4745-A0FC-F00CD8151DD2}"/>
              </a:ext>
            </a:extLst>
          </p:cNvPr>
          <p:cNvSpPr txBox="1"/>
          <p:nvPr/>
        </p:nvSpPr>
        <p:spPr>
          <a:xfrm>
            <a:off x="523682" y="160662"/>
            <a:ext cx="127387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/>
              <a:t>Queyras / Viso</a:t>
            </a:r>
          </a:p>
        </p:txBody>
      </p:sp>
    </p:spTree>
    <p:extLst>
      <p:ext uri="{BB962C8B-B14F-4D97-AF65-F5344CB8AC3E}">
        <p14:creationId xmlns:p14="http://schemas.microsoft.com/office/powerpoint/2010/main" val="3703002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2CBF2E6-DBDC-42DB-BB87-44E93B45FF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564" y="826425"/>
            <a:ext cx="7848872" cy="560633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07DFBF0-EDF3-41BD-B0E1-E70A4FAA87CC}"/>
              </a:ext>
            </a:extLst>
          </p:cNvPr>
          <p:cNvSpPr txBox="1"/>
          <p:nvPr/>
        </p:nvSpPr>
        <p:spPr>
          <a:xfrm>
            <a:off x="1043608" y="205065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Retour à la carte : généralisation et chronologie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86DB94A-4F96-4BCF-A418-B740BDC3B8ED}"/>
              </a:ext>
            </a:extLst>
          </p:cNvPr>
          <p:cNvSpPr txBox="1"/>
          <p:nvPr/>
        </p:nvSpPr>
        <p:spPr>
          <a:xfrm>
            <a:off x="548812" y="465115"/>
            <a:ext cx="2078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CARTE GENERALE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875657F1-298C-4EC9-9CC1-9943CDB114C9}"/>
              </a:ext>
            </a:extLst>
          </p:cNvPr>
          <p:cNvSpPr/>
          <p:nvPr/>
        </p:nvSpPr>
        <p:spPr>
          <a:xfrm>
            <a:off x="6876256" y="2173597"/>
            <a:ext cx="504056" cy="50405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7201BA1-24DA-468F-9A2E-0DF3FE71BB1A}"/>
              </a:ext>
            </a:extLst>
          </p:cNvPr>
          <p:cNvSpPr txBox="1"/>
          <p:nvPr/>
        </p:nvSpPr>
        <p:spPr>
          <a:xfrm>
            <a:off x="5580112" y="5713386"/>
            <a:ext cx="145905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100" b="1" dirty="0"/>
              <a:t>Post-</a:t>
            </a:r>
            <a:r>
              <a:rPr lang="fr-FR" sz="1100" b="1" dirty="0" err="1"/>
              <a:t>Jur</a:t>
            </a:r>
            <a:r>
              <a:rPr lang="fr-FR" sz="1100" b="1" dirty="0"/>
              <a:t>. </a:t>
            </a:r>
            <a:r>
              <a:rPr lang="fr-FR" sz="1100" b="1" dirty="0" err="1"/>
              <a:t>sup.-Crétacé</a:t>
            </a:r>
            <a:endParaRPr lang="fr-FR" sz="1100" b="1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83CFBBF-ADB3-461F-8D3F-EA4405D21B56}"/>
              </a:ext>
            </a:extLst>
          </p:cNvPr>
          <p:cNvSpPr txBox="1"/>
          <p:nvPr/>
        </p:nvSpPr>
        <p:spPr>
          <a:xfrm>
            <a:off x="6382727" y="2776244"/>
            <a:ext cx="149111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100" b="1" dirty="0"/>
              <a:t>Post- </a:t>
            </a:r>
            <a:r>
              <a:rPr lang="fr-FR" sz="1100" b="1" dirty="0" err="1"/>
              <a:t>Jur</a:t>
            </a:r>
            <a:r>
              <a:rPr lang="fr-FR" sz="1100" b="1" dirty="0"/>
              <a:t>. </a:t>
            </a:r>
            <a:r>
              <a:rPr lang="fr-FR" sz="1100" b="1" dirty="0" err="1"/>
              <a:t>sup.-Crétacé</a:t>
            </a:r>
            <a:endParaRPr lang="fr-FR" sz="1100" b="1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F580EC67-343A-44A7-B5C0-D70013C44A2B}"/>
              </a:ext>
            </a:extLst>
          </p:cNvPr>
          <p:cNvSpPr/>
          <p:nvPr/>
        </p:nvSpPr>
        <p:spPr>
          <a:xfrm>
            <a:off x="6012160" y="4869160"/>
            <a:ext cx="720080" cy="648071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9166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 descr="histoire Alpes.jpg">
            <a:extLst>
              <a:ext uri="{FF2B5EF4-FFF2-40B4-BE49-F238E27FC236}">
                <a16:creationId xmlns:a16="http://schemas.microsoft.com/office/drawing/2014/main" id="{5791E4E6-2523-49DC-BB50-0D0EB785E5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1905" y="861833"/>
            <a:ext cx="5255734" cy="5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86E7530-7087-4217-A79B-82804AE0FE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0009" y="961570"/>
            <a:ext cx="1688463" cy="14401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Image 1">
            <a:extLst>
              <a:ext uri="{FF2B5EF4-FFF2-40B4-BE49-F238E27FC236}">
                <a16:creationId xmlns:a16="http://schemas.microsoft.com/office/drawing/2014/main" id="{5FDA8D77-B283-4D86-B37D-6AD6D650AE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30009" y="2866057"/>
            <a:ext cx="1688463" cy="16884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C18D25B-FE06-4593-B524-FE279371A52C}"/>
              </a:ext>
            </a:extLst>
          </p:cNvPr>
          <p:cNvPicPr/>
          <p:nvPr/>
        </p:nvPicPr>
        <p:blipFill rotWithShape="1">
          <a:blip r:embed="rId5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3113" y="5018847"/>
            <a:ext cx="1688463" cy="152275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102297-26A7-4DBE-BDBE-065F834FDBE2}"/>
              </a:ext>
            </a:extLst>
          </p:cNvPr>
          <p:cNvSpPr/>
          <p:nvPr/>
        </p:nvSpPr>
        <p:spPr>
          <a:xfrm>
            <a:off x="4375611" y="931301"/>
            <a:ext cx="401904" cy="13544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67FF84B6-C674-4302-9FC3-31B23A851B9F}"/>
              </a:ext>
            </a:extLst>
          </p:cNvPr>
          <p:cNvSpPr/>
          <p:nvPr/>
        </p:nvSpPr>
        <p:spPr>
          <a:xfrm>
            <a:off x="4313937" y="5309776"/>
            <a:ext cx="341615" cy="13544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207EFF5-9B44-445A-BFF5-903367C1BB16}"/>
              </a:ext>
            </a:extLst>
          </p:cNvPr>
          <p:cNvSpPr/>
          <p:nvPr/>
        </p:nvSpPr>
        <p:spPr>
          <a:xfrm>
            <a:off x="4932040" y="3226989"/>
            <a:ext cx="288032" cy="14401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56553999-3F45-45DC-9EBE-42B2A32C1689}"/>
              </a:ext>
            </a:extLst>
          </p:cNvPr>
          <p:cNvSpPr/>
          <p:nvPr/>
        </p:nvSpPr>
        <p:spPr>
          <a:xfrm>
            <a:off x="4460549" y="2401731"/>
            <a:ext cx="432048" cy="13544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7B4980A-ED89-467D-A865-6970299380AE}"/>
              </a:ext>
            </a:extLst>
          </p:cNvPr>
          <p:cNvSpPr txBox="1"/>
          <p:nvPr/>
        </p:nvSpPr>
        <p:spPr>
          <a:xfrm>
            <a:off x="6114856" y="2375556"/>
            <a:ext cx="829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Chenaillet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38CFF77-FD12-4065-BE2F-57E84DC9EAE2}"/>
              </a:ext>
            </a:extLst>
          </p:cNvPr>
          <p:cNvSpPr txBox="1"/>
          <p:nvPr/>
        </p:nvSpPr>
        <p:spPr>
          <a:xfrm>
            <a:off x="6114856" y="4554520"/>
            <a:ext cx="1048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Queyras/Viso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08FDEAB-227A-4745-A279-107BB1DCD6AF}"/>
              </a:ext>
            </a:extLst>
          </p:cNvPr>
          <p:cNvSpPr txBox="1"/>
          <p:nvPr/>
        </p:nvSpPr>
        <p:spPr>
          <a:xfrm>
            <a:off x="6152179" y="6532267"/>
            <a:ext cx="7174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Lautaret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CD4FA39-EAB1-4179-86C5-A205C4654D3D}"/>
              </a:ext>
            </a:extLst>
          </p:cNvPr>
          <p:cNvSpPr txBox="1"/>
          <p:nvPr/>
        </p:nvSpPr>
        <p:spPr>
          <a:xfrm>
            <a:off x="2915816" y="342569"/>
            <a:ext cx="255813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/>
              <a:t>Le cycle orogénique alpin</a:t>
            </a:r>
          </a:p>
        </p:txBody>
      </p:sp>
    </p:spTree>
    <p:extLst>
      <p:ext uri="{BB962C8B-B14F-4D97-AF65-F5344CB8AC3E}">
        <p14:creationId xmlns:p14="http://schemas.microsoft.com/office/powerpoint/2010/main" val="365042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E058611-CE9D-4CBA-8FA4-147901736F1D}"/>
              </a:ext>
            </a:extLst>
          </p:cNvPr>
          <p:cNvSpPr txBox="1"/>
          <p:nvPr/>
        </p:nvSpPr>
        <p:spPr>
          <a:xfrm>
            <a:off x="2024844" y="2636912"/>
            <a:ext cx="509431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Quelles sont vos questions?</a:t>
            </a:r>
          </a:p>
        </p:txBody>
      </p:sp>
    </p:spTree>
    <p:extLst>
      <p:ext uri="{BB962C8B-B14F-4D97-AF65-F5344CB8AC3E}">
        <p14:creationId xmlns:p14="http://schemas.microsoft.com/office/powerpoint/2010/main" val="3603815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7504" y="908720"/>
            <a:ext cx="2680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Exemple : le cycle </a:t>
            </a:r>
            <a:r>
              <a:rPr lang="fr-FR" dirty="0" err="1"/>
              <a:t>varisque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B8E0194-4A27-4C8B-B2A8-98DCBE8482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278052"/>
            <a:ext cx="5688632" cy="365697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3BFE15C-2C7C-446B-8084-2806E42193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2200" y="1278052"/>
            <a:ext cx="2153926" cy="230852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3F89EA0-84D7-41EA-9244-2F5990075A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2200" y="4293096"/>
            <a:ext cx="2153926" cy="20609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1855B5E-0FAF-4140-9197-BC0F2DF03540}"/>
              </a:ext>
            </a:extLst>
          </p:cNvPr>
          <p:cNvSpPr/>
          <p:nvPr/>
        </p:nvSpPr>
        <p:spPr>
          <a:xfrm>
            <a:off x="971601" y="1301761"/>
            <a:ext cx="683402" cy="73245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8F50F4-CE66-4A0B-9A5C-F0E69EE44935}"/>
              </a:ext>
            </a:extLst>
          </p:cNvPr>
          <p:cNvSpPr/>
          <p:nvPr/>
        </p:nvSpPr>
        <p:spPr>
          <a:xfrm>
            <a:off x="4875634" y="2636912"/>
            <a:ext cx="992510" cy="94966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CC4C0B8-15FB-4ED5-89A1-5416CD5260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086" y="4975288"/>
            <a:ext cx="3744416" cy="949662"/>
          </a:xfrm>
          <a:prstGeom prst="rect">
            <a:avLst/>
          </a:prstGeom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15F26AE4-9459-4403-8574-CD26BE91AD6D}"/>
              </a:ext>
            </a:extLst>
          </p:cNvPr>
          <p:cNvSpPr/>
          <p:nvPr/>
        </p:nvSpPr>
        <p:spPr>
          <a:xfrm>
            <a:off x="304865" y="5240181"/>
            <a:ext cx="571727" cy="23793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chevauchements.jpg">
            <a:extLst>
              <a:ext uri="{FF2B5EF4-FFF2-40B4-BE49-F238E27FC236}">
                <a16:creationId xmlns:a16="http://schemas.microsoft.com/office/drawing/2014/main" id="{CDFDC36F-7CDB-4891-B447-1C59ABF1263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7607" y="10559"/>
            <a:ext cx="2237529" cy="129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B8E0194-4A27-4C8B-B2A8-98DCBE8482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278052"/>
            <a:ext cx="5688632" cy="365697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57AC332-512B-4093-A337-9D15BF2593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8184" y="1278052"/>
            <a:ext cx="2188571" cy="25533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A66AD4-7323-4B8F-A03A-6189D75B2BF3}"/>
              </a:ext>
            </a:extLst>
          </p:cNvPr>
          <p:cNvSpPr/>
          <p:nvPr/>
        </p:nvSpPr>
        <p:spPr>
          <a:xfrm>
            <a:off x="2411760" y="1556792"/>
            <a:ext cx="1224136" cy="165618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Espace réservé du contenu 3" descr="H:\sauvergarde boulot\SAUVEGARDE 1\clé\M1\UE STU\CB 2014-2015\CB3\légende 1.jpg">
            <a:extLst>
              <a:ext uri="{FF2B5EF4-FFF2-40B4-BE49-F238E27FC236}">
                <a16:creationId xmlns:a16="http://schemas.microsoft.com/office/drawing/2014/main" id="{01C46DFB-0BB9-4D25-976A-720073025113}"/>
              </a:ext>
            </a:extLst>
          </p:cNvPr>
          <p:cNvPicPr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5028296"/>
            <a:ext cx="5688632" cy="184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21D48F63-25A8-444C-8D7C-7493627830D2}"/>
              </a:ext>
            </a:extLst>
          </p:cNvPr>
          <p:cNvSpPr/>
          <p:nvPr/>
        </p:nvSpPr>
        <p:spPr>
          <a:xfrm>
            <a:off x="5364088" y="5798573"/>
            <a:ext cx="216024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">
            <a:extLst>
              <a:ext uri="{FF2B5EF4-FFF2-40B4-BE49-F238E27FC236}">
                <a16:creationId xmlns:a16="http://schemas.microsoft.com/office/drawing/2014/main" id="{69445BBB-69DC-424B-A4A9-E42BBC997F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3617" y="4437112"/>
            <a:ext cx="3100871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847169E9-7906-4767-9513-CB46B66E29A7}"/>
              </a:ext>
            </a:extLst>
          </p:cNvPr>
          <p:cNvSpPr/>
          <p:nvPr/>
        </p:nvSpPr>
        <p:spPr>
          <a:xfrm>
            <a:off x="8105203" y="4682401"/>
            <a:ext cx="463762" cy="1878655"/>
          </a:xfrm>
          <a:custGeom>
            <a:avLst/>
            <a:gdLst>
              <a:gd name="connsiteX0" fmla="*/ 463762 w 463762"/>
              <a:gd name="connsiteY0" fmla="*/ 2721 h 1878655"/>
              <a:gd name="connsiteX1" fmla="*/ 105543 w 463762"/>
              <a:gd name="connsiteY1" fmla="*/ 172403 h 1878655"/>
              <a:gd name="connsiteX2" fmla="*/ 1849 w 463762"/>
              <a:gd name="connsiteY2" fmla="*/ 1105657 h 1878655"/>
              <a:gd name="connsiteX3" fmla="*/ 48983 w 463762"/>
              <a:gd name="connsiteY3" fmla="*/ 1878655 h 1878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762" h="1878655">
                <a:moveTo>
                  <a:pt x="463762" y="2721"/>
                </a:moveTo>
                <a:cubicBezTo>
                  <a:pt x="323145" y="-4350"/>
                  <a:pt x="182528" y="-11420"/>
                  <a:pt x="105543" y="172403"/>
                </a:cubicBezTo>
                <a:cubicBezTo>
                  <a:pt x="28558" y="356226"/>
                  <a:pt x="11276" y="821282"/>
                  <a:pt x="1849" y="1105657"/>
                </a:cubicBezTo>
                <a:cubicBezTo>
                  <a:pt x="-7578" y="1390032"/>
                  <a:pt x="20702" y="1634343"/>
                  <a:pt x="48983" y="1878655"/>
                </a:cubicBezTo>
              </a:path>
            </a:pathLst>
          </a:cu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501373C-0395-4975-8850-ACF15747A59C}"/>
              </a:ext>
            </a:extLst>
          </p:cNvPr>
          <p:cNvSpPr txBox="1"/>
          <p:nvPr/>
        </p:nvSpPr>
        <p:spPr>
          <a:xfrm>
            <a:off x="8086586" y="6491067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accent2"/>
                </a:solidFill>
              </a:rPr>
              <a:t>solidus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560C2EC-6B5A-4A35-9786-FAE05071E9B5}"/>
              </a:ext>
            </a:extLst>
          </p:cNvPr>
          <p:cNvSpPr/>
          <p:nvPr/>
        </p:nvSpPr>
        <p:spPr>
          <a:xfrm>
            <a:off x="6913400" y="3284984"/>
            <a:ext cx="144016" cy="144016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2E8CC88-CFBE-4BB1-9C55-0C088015A1C7}"/>
              </a:ext>
            </a:extLst>
          </p:cNvPr>
          <p:cNvSpPr/>
          <p:nvPr/>
        </p:nvSpPr>
        <p:spPr>
          <a:xfrm>
            <a:off x="7565664" y="5425794"/>
            <a:ext cx="144016" cy="144016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9280104-E414-4A35-A053-57DA4EDDC5CA}"/>
              </a:ext>
            </a:extLst>
          </p:cNvPr>
          <p:cNvSpPr/>
          <p:nvPr/>
        </p:nvSpPr>
        <p:spPr>
          <a:xfrm>
            <a:off x="8028579" y="5540751"/>
            <a:ext cx="144016" cy="144016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16DD16D-909A-414B-9DE0-92F8494BAC78}"/>
              </a:ext>
            </a:extLst>
          </p:cNvPr>
          <p:cNvSpPr/>
          <p:nvPr/>
        </p:nvSpPr>
        <p:spPr>
          <a:xfrm>
            <a:off x="7308997" y="3034533"/>
            <a:ext cx="144016" cy="144016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BE6ADD2-4214-438B-A29C-12F89EF7B0EE}"/>
              </a:ext>
            </a:extLst>
          </p:cNvPr>
          <p:cNvSpPr/>
          <p:nvPr/>
        </p:nvSpPr>
        <p:spPr>
          <a:xfrm>
            <a:off x="7709680" y="2713566"/>
            <a:ext cx="144016" cy="144016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5D1CEC59-44E5-4955-B105-1A20D1DB1F86}"/>
              </a:ext>
            </a:extLst>
          </p:cNvPr>
          <p:cNvSpPr/>
          <p:nvPr/>
        </p:nvSpPr>
        <p:spPr>
          <a:xfrm>
            <a:off x="8366485" y="5579948"/>
            <a:ext cx="144016" cy="144016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89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2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B8E0194-4A27-4C8B-B2A8-98DCBE8482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278052"/>
            <a:ext cx="5688632" cy="365697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57AC332-512B-4093-A337-9D15BF2593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8184" y="1278052"/>
            <a:ext cx="2188571" cy="25533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A66AD4-7323-4B8F-A03A-6189D75B2BF3}"/>
              </a:ext>
            </a:extLst>
          </p:cNvPr>
          <p:cNvSpPr/>
          <p:nvPr/>
        </p:nvSpPr>
        <p:spPr>
          <a:xfrm>
            <a:off x="2411760" y="1556792"/>
            <a:ext cx="1224136" cy="165618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091DC9B-8B9F-4845-B0AA-AC5B256DE4F4}"/>
              </a:ext>
            </a:extLst>
          </p:cNvPr>
          <p:cNvSpPr txBox="1"/>
          <p:nvPr/>
        </p:nvSpPr>
        <p:spPr>
          <a:xfrm>
            <a:off x="153539" y="938773"/>
            <a:ext cx="2078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CARTE GENERALE</a:t>
            </a:r>
          </a:p>
        </p:txBody>
      </p:sp>
      <p:pic>
        <p:nvPicPr>
          <p:cNvPr id="9" name="Image 7" descr="H:\sauvergarde boulot\SAUVEGARDE 1\clé\M1\UE STU\CB 2014-2015\CB3\légende 2.jpg">
            <a:extLst>
              <a:ext uri="{FF2B5EF4-FFF2-40B4-BE49-F238E27FC236}">
                <a16:creationId xmlns:a16="http://schemas.microsoft.com/office/drawing/2014/main" id="{41ACA1B0-63D2-48A3-B78A-7B853EF06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3587" y="3986906"/>
            <a:ext cx="241776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Espace réservé du contenu 3" descr="H:\sauvergarde boulot\SAUVEGARDE 1\clé\M1\UE STU\CB 2014-2015\CB3\légende 1.jpg">
            <a:extLst>
              <a:ext uri="{FF2B5EF4-FFF2-40B4-BE49-F238E27FC236}">
                <a16:creationId xmlns:a16="http://schemas.microsoft.com/office/drawing/2014/main" id="{01C46DFB-0BB9-4D25-976A-720073025113}"/>
              </a:ext>
            </a:extLst>
          </p:cNvPr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5040866"/>
            <a:ext cx="7417072" cy="184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21D48F63-25A8-444C-8D7C-7493627830D2}"/>
              </a:ext>
            </a:extLst>
          </p:cNvPr>
          <p:cNvSpPr/>
          <p:nvPr/>
        </p:nvSpPr>
        <p:spPr>
          <a:xfrm>
            <a:off x="6113587" y="5301208"/>
            <a:ext cx="762669" cy="10801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métamorphisme.jpg">
            <a:extLst>
              <a:ext uri="{FF2B5EF4-FFF2-40B4-BE49-F238E27FC236}">
                <a16:creationId xmlns:a16="http://schemas.microsoft.com/office/drawing/2014/main" id="{32A39AAB-036B-4E99-B67E-17BF3C124A3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7629" y="25540"/>
            <a:ext cx="2338709" cy="1247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C2613DD-6F6D-455B-8FE2-B7A1DAE1DBBD}"/>
              </a:ext>
            </a:extLst>
          </p:cNvPr>
          <p:cNvSpPr txBox="1"/>
          <p:nvPr/>
        </p:nvSpPr>
        <p:spPr>
          <a:xfrm>
            <a:off x="3737556" y="918654"/>
            <a:ext cx="2253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Dévonien-Carbonifère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EB0863E-3E39-41C3-BC4F-E02AFDABF229}"/>
              </a:ext>
            </a:extLst>
          </p:cNvPr>
          <p:cNvSpPr txBox="1"/>
          <p:nvPr/>
        </p:nvSpPr>
        <p:spPr>
          <a:xfrm>
            <a:off x="194958" y="208980"/>
            <a:ext cx="59340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>
                <a:solidFill>
                  <a:srgbClr val="FF0000"/>
                </a:solidFill>
              </a:rPr>
              <a:t>BO : « Recenser et organiser les informations chronologiques sur les formations magmatiques et métamorphiques, figurant sur une carte de France au 10</a:t>
            </a:r>
            <a:r>
              <a:rPr lang="fr-FR" sz="1400" b="1" i="1" baseline="30000" dirty="0">
                <a:solidFill>
                  <a:srgbClr val="FF0000"/>
                </a:solidFill>
              </a:rPr>
              <a:t>-6 </a:t>
            </a:r>
            <a:r>
              <a:rPr lang="fr-FR" sz="1400" b="1" i="1" dirty="0">
                <a:solidFill>
                  <a:srgbClr val="FF0000"/>
                </a:solidFill>
              </a:rPr>
              <a:t>»	</a:t>
            </a:r>
          </a:p>
        </p:txBody>
      </p:sp>
    </p:spTree>
    <p:extLst>
      <p:ext uri="{BB962C8B-B14F-4D97-AF65-F5344CB8AC3E}">
        <p14:creationId xmlns:p14="http://schemas.microsoft.com/office/powerpoint/2010/main" val="173641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B8E0194-4A27-4C8B-B2A8-98DCBE8482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278052"/>
            <a:ext cx="5688632" cy="365697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E3914EF-3F4A-4B8E-99A4-9F2B948283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4168" y="1278052"/>
            <a:ext cx="2749396" cy="25202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AA728D-1B94-4B0D-8732-3F1386648A8B}"/>
              </a:ext>
            </a:extLst>
          </p:cNvPr>
          <p:cNvSpPr/>
          <p:nvPr/>
        </p:nvSpPr>
        <p:spPr>
          <a:xfrm>
            <a:off x="827584" y="1988840"/>
            <a:ext cx="936104" cy="8580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9" descr="H:\sauvergarde boulot\SAUVEGARDE 1\clé\M1\UE STU\CB 2014-2015\CB3\légende 2.jpg">
            <a:extLst>
              <a:ext uri="{FF2B5EF4-FFF2-40B4-BE49-F238E27FC236}">
                <a16:creationId xmlns:a16="http://schemas.microsoft.com/office/drawing/2014/main" id="{133A0669-58F4-47D2-8D1F-039FA3BB5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0499" y="3977384"/>
            <a:ext cx="2570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Espace réservé du contenu 3" descr="H:\sauvergarde boulot\SAUVEGARDE 1\clé\M1\UE STU\CB 2014-2015\CB3\légende 1.jpg">
            <a:extLst>
              <a:ext uri="{FF2B5EF4-FFF2-40B4-BE49-F238E27FC236}">
                <a16:creationId xmlns:a16="http://schemas.microsoft.com/office/drawing/2014/main" id="{7B58F212-E66B-464F-8644-00CA3C69AA8C}"/>
              </a:ext>
            </a:extLst>
          </p:cNvPr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4962525"/>
            <a:ext cx="74168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à coins arrondis 1">
            <a:extLst>
              <a:ext uri="{FF2B5EF4-FFF2-40B4-BE49-F238E27FC236}">
                <a16:creationId xmlns:a16="http://schemas.microsoft.com/office/drawing/2014/main" id="{69FF07A1-A44D-419B-8642-4657B036EAD3}"/>
              </a:ext>
            </a:extLst>
          </p:cNvPr>
          <p:cNvSpPr/>
          <p:nvPr/>
        </p:nvSpPr>
        <p:spPr>
          <a:xfrm>
            <a:off x="7064662" y="1989535"/>
            <a:ext cx="288925" cy="287337"/>
          </a:xfrm>
          <a:prstGeom prst="round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1" name="Rectangle à coins arrondis 9">
            <a:extLst>
              <a:ext uri="{FF2B5EF4-FFF2-40B4-BE49-F238E27FC236}">
                <a16:creationId xmlns:a16="http://schemas.microsoft.com/office/drawing/2014/main" id="{71D78022-DB46-4A81-B6A7-1320215EA2DE}"/>
              </a:ext>
            </a:extLst>
          </p:cNvPr>
          <p:cNvSpPr/>
          <p:nvPr/>
        </p:nvSpPr>
        <p:spPr>
          <a:xfrm>
            <a:off x="6030499" y="2249267"/>
            <a:ext cx="287338" cy="288925"/>
          </a:xfrm>
          <a:prstGeom prst="round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2" name="Rectangle à coins arrondis 10">
            <a:extLst>
              <a:ext uri="{FF2B5EF4-FFF2-40B4-BE49-F238E27FC236}">
                <a16:creationId xmlns:a16="http://schemas.microsoft.com/office/drawing/2014/main" id="{782B7D92-FE82-416E-B986-9637C1393DAB}"/>
              </a:ext>
            </a:extLst>
          </p:cNvPr>
          <p:cNvSpPr/>
          <p:nvPr/>
        </p:nvSpPr>
        <p:spPr>
          <a:xfrm>
            <a:off x="7023578" y="2724256"/>
            <a:ext cx="288925" cy="288925"/>
          </a:xfrm>
          <a:prstGeom prst="round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3" name="Rectangle à coins arrondis 11">
            <a:extLst>
              <a:ext uri="{FF2B5EF4-FFF2-40B4-BE49-F238E27FC236}">
                <a16:creationId xmlns:a16="http://schemas.microsoft.com/office/drawing/2014/main" id="{A3EF3233-36F7-48ED-9417-8502EBFE1595}"/>
              </a:ext>
            </a:extLst>
          </p:cNvPr>
          <p:cNvSpPr/>
          <p:nvPr/>
        </p:nvSpPr>
        <p:spPr>
          <a:xfrm>
            <a:off x="6771481" y="3497068"/>
            <a:ext cx="288925" cy="287338"/>
          </a:xfrm>
          <a:prstGeom prst="round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E1CCDF-94ED-41D9-8055-B85C7BD43C2E}"/>
              </a:ext>
            </a:extLst>
          </p:cNvPr>
          <p:cNvSpPr/>
          <p:nvPr/>
        </p:nvSpPr>
        <p:spPr>
          <a:xfrm>
            <a:off x="2628900" y="6237288"/>
            <a:ext cx="5256213" cy="5667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75AD921-91A6-4D4E-81BE-50477EBE9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6883" y="914844"/>
            <a:ext cx="22087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+mn-lt"/>
              </a:rPr>
              <a:t>Silurien-Dévonien inf.</a:t>
            </a:r>
          </a:p>
        </p:txBody>
      </p:sp>
      <p:sp>
        <p:nvSpPr>
          <p:cNvPr id="16" name="Rectangle à coins arrondis 11">
            <a:extLst>
              <a:ext uri="{FF2B5EF4-FFF2-40B4-BE49-F238E27FC236}">
                <a16:creationId xmlns:a16="http://schemas.microsoft.com/office/drawing/2014/main" id="{B3682F1F-A7DA-4376-94CC-729ED75DD888}"/>
              </a:ext>
            </a:extLst>
          </p:cNvPr>
          <p:cNvSpPr/>
          <p:nvPr/>
        </p:nvSpPr>
        <p:spPr>
          <a:xfrm>
            <a:off x="8020842" y="3327361"/>
            <a:ext cx="288925" cy="287338"/>
          </a:xfrm>
          <a:prstGeom prst="round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7" name="Rectangle à coins arrondis 11">
            <a:extLst>
              <a:ext uri="{FF2B5EF4-FFF2-40B4-BE49-F238E27FC236}">
                <a16:creationId xmlns:a16="http://schemas.microsoft.com/office/drawing/2014/main" id="{3562C6DB-2487-4BF1-8A5B-22474C56D856}"/>
              </a:ext>
            </a:extLst>
          </p:cNvPr>
          <p:cNvSpPr/>
          <p:nvPr/>
        </p:nvSpPr>
        <p:spPr>
          <a:xfrm>
            <a:off x="7853559" y="2249267"/>
            <a:ext cx="288925" cy="287338"/>
          </a:xfrm>
          <a:prstGeom prst="round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8" name="Rectangle à coins arrondis 11">
            <a:extLst>
              <a:ext uri="{FF2B5EF4-FFF2-40B4-BE49-F238E27FC236}">
                <a16:creationId xmlns:a16="http://schemas.microsoft.com/office/drawing/2014/main" id="{153AD787-79AF-4EE2-944B-8DB08478D452}"/>
              </a:ext>
            </a:extLst>
          </p:cNvPr>
          <p:cNvSpPr/>
          <p:nvPr/>
        </p:nvSpPr>
        <p:spPr>
          <a:xfrm>
            <a:off x="7023579" y="3990289"/>
            <a:ext cx="1436854" cy="38317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19" name="Image 3" descr="histoire.jpg">
            <a:extLst>
              <a:ext uri="{FF2B5EF4-FFF2-40B4-BE49-F238E27FC236}">
                <a16:creationId xmlns:a16="http://schemas.microsoft.com/office/drawing/2014/main" id="{4BEF5717-FD44-4A05-96D3-D9CC109CD28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75648" y="24774"/>
            <a:ext cx="3168352" cy="10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93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FBE8294-CE1F-40F5-86C5-E49EF363338F}"/>
              </a:ext>
            </a:extLst>
          </p:cNvPr>
          <p:cNvSpPr txBox="1"/>
          <p:nvPr/>
        </p:nvSpPr>
        <p:spPr>
          <a:xfrm>
            <a:off x="2153213" y="1514347"/>
            <a:ext cx="503746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/>
              <a:t>Des ophiolites </a:t>
            </a:r>
            <a:r>
              <a:rPr lang="fr-FR" dirty="0" err="1"/>
              <a:t>varisques</a:t>
            </a:r>
            <a:r>
              <a:rPr lang="fr-FR" dirty="0"/>
              <a:t> visibles sur le 1/1000 000 ?</a:t>
            </a:r>
          </a:p>
        </p:txBody>
      </p:sp>
      <p:pic>
        <p:nvPicPr>
          <p:cNvPr id="20483" name="Picture 2">
            <a:extLst>
              <a:ext uri="{FF2B5EF4-FFF2-40B4-BE49-F238E27FC236}">
                <a16:creationId xmlns:a16="http://schemas.microsoft.com/office/drawing/2014/main" id="{D5845DFD-775C-4430-8C38-84D207B6F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167" y="2388650"/>
            <a:ext cx="2791557" cy="225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>
            <a:extLst>
              <a:ext uri="{FF2B5EF4-FFF2-40B4-BE49-F238E27FC236}">
                <a16:creationId xmlns:a16="http://schemas.microsoft.com/office/drawing/2014/main" id="{85D7916A-5C59-49FE-B68F-C5F707BB3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2420888"/>
            <a:ext cx="2923442" cy="219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>
            <a:extLst>
              <a:ext uri="{FF2B5EF4-FFF2-40B4-BE49-F238E27FC236}">
                <a16:creationId xmlns:a16="http://schemas.microsoft.com/office/drawing/2014/main" id="{C80CD5A6-B816-4F8F-A822-B63B42362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8532" y="5721226"/>
            <a:ext cx="6246935" cy="5319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6" name="ZoneTexte 4">
            <a:extLst>
              <a:ext uri="{FF2B5EF4-FFF2-40B4-BE49-F238E27FC236}">
                <a16:creationId xmlns:a16="http://schemas.microsoft.com/office/drawing/2014/main" id="{53029333-0508-49FB-BBCC-DA2006215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397" y="4680511"/>
            <a:ext cx="16867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dirty="0">
                <a:latin typeface="+mn-lt"/>
              </a:rPr>
              <a:t>Ophiolites du Cap Lizard</a:t>
            </a:r>
          </a:p>
        </p:txBody>
      </p:sp>
      <p:sp>
        <p:nvSpPr>
          <p:cNvPr id="20487" name="ZoneTexte 5">
            <a:extLst>
              <a:ext uri="{FF2B5EF4-FFF2-40B4-BE49-F238E27FC236}">
                <a16:creationId xmlns:a16="http://schemas.microsoft.com/office/drawing/2014/main" id="{A22110A1-85BA-4A6C-A35F-3467D802C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091" y="4614568"/>
            <a:ext cx="18203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r-FR" altLang="fr-FR" sz="1200" dirty="0">
                <a:latin typeface="+mn-lt"/>
              </a:rPr>
              <a:t>Ophiolites de Chamrousse</a:t>
            </a:r>
          </a:p>
        </p:txBody>
      </p:sp>
      <p:pic>
        <p:nvPicPr>
          <p:cNvPr id="8" name="Image 3" descr="histoire.jpg">
            <a:extLst>
              <a:ext uri="{FF2B5EF4-FFF2-40B4-BE49-F238E27FC236}">
                <a16:creationId xmlns:a16="http://schemas.microsoft.com/office/drawing/2014/main" id="{1A96EB8C-340F-41BD-A1DD-C0E0A50606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9" r="-78"/>
          <a:stretch/>
        </p:blipFill>
        <p:spPr bwMode="auto">
          <a:xfrm>
            <a:off x="5148056" y="22129"/>
            <a:ext cx="3960440" cy="66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003441B-755F-45B5-AECD-9872463ECF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91" y="669743"/>
            <a:ext cx="7056784" cy="618825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E86690A-AC42-4867-A265-D62775C48B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9409" y="2908529"/>
            <a:ext cx="2061225" cy="3926145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67D928A9-71C6-41F9-8E5C-BA339624EDE5}"/>
              </a:ext>
            </a:extLst>
          </p:cNvPr>
          <p:cNvSpPr/>
          <p:nvPr/>
        </p:nvSpPr>
        <p:spPr>
          <a:xfrm>
            <a:off x="8676456" y="3933056"/>
            <a:ext cx="441553" cy="14401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D1D80E49-5D32-44B8-8645-03AADE0FB25B}"/>
              </a:ext>
            </a:extLst>
          </p:cNvPr>
          <p:cNvSpPr/>
          <p:nvPr/>
        </p:nvSpPr>
        <p:spPr>
          <a:xfrm>
            <a:off x="8676455" y="5877271"/>
            <a:ext cx="441553" cy="6712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EB093300-DB2F-4D2E-AFED-4B0FE59ED598}"/>
              </a:ext>
            </a:extLst>
          </p:cNvPr>
          <p:cNvSpPr/>
          <p:nvPr/>
        </p:nvSpPr>
        <p:spPr>
          <a:xfrm>
            <a:off x="8172401" y="6548520"/>
            <a:ext cx="945607" cy="1208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133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5910371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« La carte est un document de synthèse hautement interprétatif. Construite à partir de </a:t>
            </a:r>
            <a:r>
              <a:rPr lang="fr-FR" sz="1600" b="1" dirty="0"/>
              <a:t>lever de terrain </a:t>
            </a:r>
            <a:r>
              <a:rPr lang="fr-FR" sz="1600" dirty="0"/>
              <a:t>peu denses, elle est obtenue par mise en relation de points, par extrapolation raisonnée du non vu […] s’appuyant sur un </a:t>
            </a:r>
            <a:r>
              <a:rPr lang="fr-FR" sz="1600" b="1" dirty="0"/>
              <a:t>savoir </a:t>
            </a:r>
            <a:r>
              <a:rPr lang="fr-FR" sz="1600" dirty="0"/>
              <a:t>géologique commun » </a:t>
            </a:r>
            <a:r>
              <a:rPr lang="fr-FR" sz="1600" b="1" i="1" dirty="0"/>
              <a:t>Pierre </a:t>
            </a:r>
            <a:r>
              <a:rPr lang="fr-FR" sz="1600" b="1" i="1" dirty="0" err="1"/>
              <a:t>Savaton</a:t>
            </a:r>
            <a:r>
              <a:rPr lang="fr-FR" sz="1600" b="1" i="1" dirty="0"/>
              <a:t> (ASTER, 1995)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ADFB117-4BA4-44C5-994D-A1EF2EE1C598}"/>
              </a:ext>
            </a:extLst>
          </p:cNvPr>
          <p:cNvSpPr txBox="1"/>
          <p:nvPr/>
        </p:nvSpPr>
        <p:spPr>
          <a:xfrm>
            <a:off x="727805" y="265916"/>
            <a:ext cx="77553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Une carte géologique </a:t>
            </a:r>
            <a:r>
              <a:rPr lang="fr-FR" b="1" dirty="0"/>
              <a:t>n’est pas </a:t>
            </a:r>
            <a:r>
              <a:rPr lang="fr-FR" dirty="0"/>
              <a:t>une représentation des roches à l’affleurement !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FB30C15-ECC0-4C65-914D-4B34379BED66}"/>
              </a:ext>
            </a:extLst>
          </p:cNvPr>
          <p:cNvSpPr txBox="1"/>
          <p:nvPr/>
        </p:nvSpPr>
        <p:spPr>
          <a:xfrm>
            <a:off x="2771800" y="5485736"/>
            <a:ext cx="3299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/>
              <a:t>Une carte géologique est un modèle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0AA6458-2283-439D-94B8-F0072418DE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873" y="1466532"/>
            <a:ext cx="4335717" cy="364102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F8440DF-E943-4ED2-894B-B6C11D2752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412776"/>
            <a:ext cx="4335716" cy="388719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8BCED4E-588A-4F24-94CE-868AFF9FCB2E}"/>
              </a:ext>
            </a:extLst>
          </p:cNvPr>
          <p:cNvSpPr txBox="1"/>
          <p:nvPr/>
        </p:nvSpPr>
        <p:spPr>
          <a:xfrm>
            <a:off x="70750" y="1127978"/>
            <a:ext cx="1247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GEOPORTAIL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8F39B4E-80E4-494E-B775-6392C3FBB498}"/>
              </a:ext>
            </a:extLst>
          </p:cNvPr>
          <p:cNvSpPr txBox="1"/>
          <p:nvPr/>
        </p:nvSpPr>
        <p:spPr>
          <a:xfrm>
            <a:off x="1193410" y="1179176"/>
            <a:ext cx="1002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Calques topo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85F5399-A734-44DB-9012-DFDABB559D5B}"/>
              </a:ext>
            </a:extLst>
          </p:cNvPr>
          <p:cNvSpPr txBox="1"/>
          <p:nvPr/>
        </p:nvSpPr>
        <p:spPr>
          <a:xfrm>
            <a:off x="-180381" y="5052914"/>
            <a:ext cx="20841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Carte géologique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4" grpId="0"/>
      <p:bldP spid="8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C2886E9-015E-4684-8430-EA331399F780}"/>
              </a:ext>
            </a:extLst>
          </p:cNvPr>
          <p:cNvSpPr txBox="1"/>
          <p:nvPr/>
        </p:nvSpPr>
        <p:spPr>
          <a:xfrm>
            <a:off x="107504" y="23326"/>
            <a:ext cx="89289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>
                <a:solidFill>
                  <a:srgbClr val="FF0000"/>
                </a:solidFill>
              </a:rPr>
              <a:t>B.O « Les continents associent des domaines d’âges différents. Ils portent des reliquats d’anciennes chaînes de montagnes (ou ceintures orogéniques) issues de cycles orogéniques successifs. »	</a:t>
            </a:r>
          </a:p>
          <a:p>
            <a:pPr algn="ctr"/>
            <a:endParaRPr lang="fr-FR" sz="1400" dirty="0">
              <a:solidFill>
                <a:srgbClr val="FF00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E40F049-F89A-405A-B0BC-02E4B7C942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4248" y="627139"/>
            <a:ext cx="2341646" cy="222579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49E4B11-B755-4AEA-A946-ABF3F464B8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8743" y="2852936"/>
            <a:ext cx="2000272" cy="1454742"/>
          </a:xfrm>
          <a:prstGeom prst="rect">
            <a:avLst/>
          </a:prstGeom>
        </p:spPr>
      </p:pic>
      <p:pic>
        <p:nvPicPr>
          <p:cNvPr id="5" name="Picture 13" descr="C:\Documents and Settings\chassany\Bureau\TP MA\schéma struct.jpg">
            <a:extLst>
              <a:ext uri="{FF2B5EF4-FFF2-40B4-BE49-F238E27FC236}">
                <a16:creationId xmlns:a16="http://schemas.microsoft.com/office/drawing/2014/main" id="{A60E9385-6E1A-4F44-92F6-DBC4391A5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627139"/>
            <a:ext cx="6430401" cy="627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61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hassany\Bureau\TP MA\métam.jpg">
            <a:extLst>
              <a:ext uri="{FF2B5EF4-FFF2-40B4-BE49-F238E27FC236}">
                <a16:creationId xmlns:a16="http://schemas.microsoft.com/office/drawing/2014/main" id="{03149773-BF02-4C21-AA58-054707B20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6008" y="1302728"/>
            <a:ext cx="4919297" cy="425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EEBDBEB8-6649-489E-8B47-B614A6366C94}"/>
              </a:ext>
            </a:extLst>
          </p:cNvPr>
          <p:cNvSpPr txBox="1">
            <a:spLocks noChangeArrowheads="1"/>
          </p:cNvSpPr>
          <p:nvPr/>
        </p:nvSpPr>
        <p:spPr>
          <a:xfrm>
            <a:off x="605963" y="710734"/>
            <a:ext cx="7737231" cy="335550"/>
          </a:xfrm>
          <a:prstGeom prst="rect">
            <a:avLst/>
          </a:prstGeom>
          <a:noFill/>
          <a:ln/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fr-FR" dirty="0"/>
              <a:t>Un gradient N-S de déformation </a:t>
            </a:r>
            <a:r>
              <a:rPr lang="fr-FR" dirty="0" err="1"/>
              <a:t>varisque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B2268CB-8370-4303-BCEB-F0F32768AC7C}"/>
              </a:ext>
            </a:extLst>
          </p:cNvPr>
          <p:cNvSpPr txBox="1"/>
          <p:nvPr/>
        </p:nvSpPr>
        <p:spPr>
          <a:xfrm>
            <a:off x="5126075" y="5247495"/>
            <a:ext cx="321671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dirty="0"/>
              <a:t>Affrontement de deux blocs continentaux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D259697-D17B-47EB-A663-6E8871A72D5C}"/>
              </a:ext>
            </a:extLst>
          </p:cNvPr>
          <p:cNvSpPr txBox="1"/>
          <p:nvPr/>
        </p:nvSpPr>
        <p:spPr>
          <a:xfrm>
            <a:off x="4816720" y="3914043"/>
            <a:ext cx="99065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b="1" dirty="0"/>
              <a:t>Gondwana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986F410-10E9-4D52-9BB5-8059E1FE7F9E}"/>
              </a:ext>
            </a:extLst>
          </p:cNvPr>
          <p:cNvSpPr txBox="1"/>
          <p:nvPr/>
        </p:nvSpPr>
        <p:spPr>
          <a:xfrm>
            <a:off x="7098323" y="3894993"/>
            <a:ext cx="871329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b="1" dirty="0" err="1"/>
              <a:t>Armorica</a:t>
            </a:r>
            <a:endParaRPr lang="fr-FR" sz="1400" b="1" dirty="0"/>
          </a:p>
        </p:txBody>
      </p:sp>
      <p:pic>
        <p:nvPicPr>
          <p:cNvPr id="14343" name="Picture 7" descr="E:\sauvergarde boulot\doc bureau 2014\TP MA\metam.jpg">
            <a:extLst>
              <a:ext uri="{FF2B5EF4-FFF2-40B4-BE49-F238E27FC236}">
                <a16:creationId xmlns:a16="http://schemas.microsoft.com/office/drawing/2014/main" id="{8B243D50-7385-4BB0-89D7-767C50D07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23" y="1368669"/>
            <a:ext cx="4018085" cy="41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Forme libre 9">
            <a:extLst>
              <a:ext uri="{FF2B5EF4-FFF2-40B4-BE49-F238E27FC236}">
                <a16:creationId xmlns:a16="http://schemas.microsoft.com/office/drawing/2014/main" id="{51BA506B-181B-4462-A6E5-03B7E07303B5}"/>
              </a:ext>
            </a:extLst>
          </p:cNvPr>
          <p:cNvSpPr>
            <a:spLocks/>
          </p:cNvSpPr>
          <p:nvPr/>
        </p:nvSpPr>
        <p:spPr bwMode="auto">
          <a:xfrm>
            <a:off x="2457451" y="2187820"/>
            <a:ext cx="1036026" cy="2979126"/>
          </a:xfrm>
          <a:custGeom>
            <a:avLst/>
            <a:gdLst>
              <a:gd name="T0" fmla="*/ 0 w 1122829"/>
              <a:gd name="T1" fmla="*/ 3228222 h 3227294"/>
              <a:gd name="T2" fmla="*/ 522258 w 1122829"/>
              <a:gd name="T3" fmla="*/ 2259754 h 3227294"/>
              <a:gd name="T4" fmla="*/ 1031124 w 1122829"/>
              <a:gd name="T5" fmla="*/ 605292 h 3227294"/>
              <a:gd name="T6" fmla="*/ 1044515 w 1122829"/>
              <a:gd name="T7" fmla="*/ 0 h 3227294"/>
              <a:gd name="T8" fmla="*/ 0 60000 65536"/>
              <a:gd name="T9" fmla="*/ 0 60000 65536"/>
              <a:gd name="T10" fmla="*/ 0 60000 65536"/>
              <a:gd name="T11" fmla="*/ 0 60000 65536"/>
              <a:gd name="T12" fmla="*/ 0 w 1122829"/>
              <a:gd name="T13" fmla="*/ 0 h 3227294"/>
              <a:gd name="T14" fmla="*/ 1122829 w 1122829"/>
              <a:gd name="T15" fmla="*/ 3227294 h 32272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22829" h="3227294">
                <a:moveTo>
                  <a:pt x="0" y="3227294"/>
                </a:moveTo>
                <a:cubicBezTo>
                  <a:pt x="175932" y="2961714"/>
                  <a:pt x="351865" y="2696135"/>
                  <a:pt x="524435" y="2259106"/>
                </a:cubicBezTo>
                <a:cubicBezTo>
                  <a:pt x="697005" y="1822077"/>
                  <a:pt x="948017" y="981636"/>
                  <a:pt x="1035423" y="605118"/>
                </a:cubicBezTo>
                <a:cubicBezTo>
                  <a:pt x="1122829" y="228600"/>
                  <a:pt x="1085849" y="114300"/>
                  <a:pt x="1048870" y="0"/>
                </a:cubicBez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 sz="1662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9699E39-DCA7-4AAD-91E5-93EDF37628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83"/>
            <a:ext cx="5040560" cy="454704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BB515BD-B1A5-4263-8FAE-2EF4184675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040" y="184211"/>
            <a:ext cx="4151120" cy="2236677"/>
          </a:xfrm>
          <a:prstGeom prst="rect">
            <a:avLst/>
          </a:prstGeom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F5275250-2187-49F9-93C0-5D8D39207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19" y="761930"/>
            <a:ext cx="123190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1" dirty="0"/>
              <a:t>LAURUSSIA</a:t>
            </a:r>
          </a:p>
        </p:txBody>
      </p:sp>
      <p:sp>
        <p:nvSpPr>
          <p:cNvPr id="6" name="ZoneTexte 4">
            <a:extLst>
              <a:ext uri="{FF2B5EF4-FFF2-40B4-BE49-F238E27FC236}">
                <a16:creationId xmlns:a16="http://schemas.microsoft.com/office/drawing/2014/main" id="{59B3E7F2-579E-44F7-8AA0-41D76FA28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1300645"/>
            <a:ext cx="117157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1" dirty="0"/>
              <a:t>ARMORICA</a:t>
            </a:r>
          </a:p>
        </p:txBody>
      </p:sp>
      <p:sp>
        <p:nvSpPr>
          <p:cNvPr id="7" name="ZoneTexte 5">
            <a:extLst>
              <a:ext uri="{FF2B5EF4-FFF2-40B4-BE49-F238E27FC236}">
                <a16:creationId xmlns:a16="http://schemas.microsoft.com/office/drawing/2014/main" id="{1004A50F-89BD-4A6F-802E-199316ADA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0883" y="2402171"/>
            <a:ext cx="127317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1"/>
              <a:t>GONDWANA</a:t>
            </a:r>
          </a:p>
        </p:txBody>
      </p:sp>
      <p:pic>
        <p:nvPicPr>
          <p:cNvPr id="4" name="Image 1" descr="Sans titre-1.jpg">
            <a:extLst>
              <a:ext uri="{FF2B5EF4-FFF2-40B4-BE49-F238E27FC236}">
                <a16:creationId xmlns:a16="http://schemas.microsoft.com/office/drawing/2014/main" id="{ADD2F38D-1D06-43D6-BCC0-DA499E899A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4980887"/>
            <a:ext cx="8159555" cy="92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B45E6571-B118-4452-A506-32E056D46961}"/>
              </a:ext>
            </a:extLst>
          </p:cNvPr>
          <p:cNvCxnSpPr>
            <a:cxnSpLocks/>
          </p:cNvCxnSpPr>
          <p:nvPr/>
        </p:nvCxnSpPr>
        <p:spPr>
          <a:xfrm flipV="1">
            <a:off x="1792498" y="548680"/>
            <a:ext cx="953821" cy="244827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64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 descr="histoire.jpg">
            <a:extLst>
              <a:ext uri="{FF2B5EF4-FFF2-40B4-BE49-F238E27FC236}">
                <a16:creationId xmlns:a16="http://schemas.microsoft.com/office/drawing/2014/main" id="{5063C9D1-2E9F-4C64-A8D1-5CF8C99764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6580" y="908725"/>
            <a:ext cx="5503686" cy="389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0F5B592-A064-42B6-BEE7-73CC55EC93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4634" y="1588700"/>
            <a:ext cx="1440160" cy="132014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7CB60DD-AD6C-4B57-813A-5AF9959E2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4634" y="157094"/>
            <a:ext cx="1469098" cy="118838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794FF3E-C810-4D79-A889-0B06FD13B1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4634" y="4680058"/>
            <a:ext cx="1452198" cy="143576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3B5B582-B0DF-4226-99EE-E9ACA2A4ED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5479" y="3186293"/>
            <a:ext cx="1440160" cy="1377986"/>
          </a:xfrm>
          <a:prstGeom prst="rect">
            <a:avLst/>
          </a:prstGeom>
        </p:spPr>
      </p:pic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7DC05F6D-79EC-4B2E-9475-C8D22CD0A5C3}"/>
              </a:ext>
            </a:extLst>
          </p:cNvPr>
          <p:cNvCxnSpPr>
            <a:cxnSpLocks/>
          </p:cNvCxnSpPr>
          <p:nvPr/>
        </p:nvCxnSpPr>
        <p:spPr>
          <a:xfrm>
            <a:off x="8532440" y="747654"/>
            <a:ext cx="360040" cy="54031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C2263419-ED0C-4AC8-89DD-A49E4327C6A3}"/>
              </a:ext>
            </a:extLst>
          </p:cNvPr>
          <p:cNvCxnSpPr>
            <a:cxnSpLocks/>
          </p:cNvCxnSpPr>
          <p:nvPr/>
        </p:nvCxnSpPr>
        <p:spPr>
          <a:xfrm flipH="1">
            <a:off x="3304794" y="2348880"/>
            <a:ext cx="277937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ADAEFAC6-D600-45E9-AEB7-D75CA07336E6}"/>
              </a:ext>
            </a:extLst>
          </p:cNvPr>
          <p:cNvSpPr/>
          <p:nvPr/>
        </p:nvSpPr>
        <p:spPr>
          <a:xfrm>
            <a:off x="1875478" y="3186293"/>
            <a:ext cx="1452199" cy="29295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211990F8-DFA0-429B-AE44-665548685A95}"/>
              </a:ext>
            </a:extLst>
          </p:cNvPr>
          <p:cNvCxnSpPr>
            <a:cxnSpLocks/>
            <a:stCxn id="26" idx="3"/>
          </p:cNvCxnSpPr>
          <p:nvPr/>
        </p:nvCxnSpPr>
        <p:spPr>
          <a:xfrm flipV="1">
            <a:off x="3327677" y="3186293"/>
            <a:ext cx="2756491" cy="14647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E31E7028-6CB6-4811-94B9-4A72E92E0BFB}"/>
              </a:ext>
            </a:extLst>
          </p:cNvPr>
          <p:cNvCxnSpPr>
            <a:cxnSpLocks/>
            <a:endCxn id="4" idx="3"/>
          </p:cNvCxnSpPr>
          <p:nvPr/>
        </p:nvCxnSpPr>
        <p:spPr>
          <a:xfrm flipH="1">
            <a:off x="3333732" y="747654"/>
            <a:ext cx="5198710" cy="363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9A31F645-AE32-431E-B040-85BFA0B1A519}"/>
              </a:ext>
            </a:extLst>
          </p:cNvPr>
          <p:cNvSpPr txBox="1"/>
          <p:nvPr/>
        </p:nvSpPr>
        <p:spPr>
          <a:xfrm>
            <a:off x="348339" y="534930"/>
            <a:ext cx="140724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 err="1"/>
              <a:t>Océanisation</a:t>
            </a:r>
            <a:endParaRPr lang="fr-FR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93C270CE-EFB3-4404-A41F-CAF58C2A9C53}"/>
              </a:ext>
            </a:extLst>
          </p:cNvPr>
          <p:cNvSpPr txBox="1"/>
          <p:nvPr/>
        </p:nvSpPr>
        <p:spPr>
          <a:xfrm>
            <a:off x="506524" y="2064107"/>
            <a:ext cx="124906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/>
              <a:t>Subduction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F0154037-B7C7-4922-8DBD-A3B8A060F70A}"/>
              </a:ext>
            </a:extLst>
          </p:cNvPr>
          <p:cNvSpPr txBox="1"/>
          <p:nvPr/>
        </p:nvSpPr>
        <p:spPr>
          <a:xfrm>
            <a:off x="780637" y="4281726"/>
            <a:ext cx="97494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/>
              <a:t>Collision</a:t>
            </a:r>
          </a:p>
        </p:txBody>
      </p:sp>
    </p:spTree>
    <p:extLst>
      <p:ext uri="{BB962C8B-B14F-4D97-AF65-F5344CB8AC3E}">
        <p14:creationId xmlns:p14="http://schemas.microsoft.com/office/powerpoint/2010/main" val="412095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0" grpId="0"/>
      <p:bldP spid="41" grpId="0"/>
      <p:bldP spid="4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E058611-CE9D-4CBA-8FA4-147901736F1D}"/>
              </a:ext>
            </a:extLst>
          </p:cNvPr>
          <p:cNvSpPr txBox="1"/>
          <p:nvPr/>
        </p:nvSpPr>
        <p:spPr>
          <a:xfrm>
            <a:off x="2024844" y="2636912"/>
            <a:ext cx="509431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Quelles sont vos questions?</a:t>
            </a:r>
          </a:p>
        </p:txBody>
      </p:sp>
    </p:spTree>
    <p:extLst>
      <p:ext uri="{BB962C8B-B14F-4D97-AF65-F5344CB8AC3E}">
        <p14:creationId xmlns:p14="http://schemas.microsoft.com/office/powerpoint/2010/main" val="42146410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oneTexte 16">
            <a:extLst>
              <a:ext uri="{FF2B5EF4-FFF2-40B4-BE49-F238E27FC236}">
                <a16:creationId xmlns:a16="http://schemas.microsoft.com/office/drawing/2014/main" id="{3BE38052-19C0-4DA5-833B-7DC523918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115888"/>
            <a:ext cx="49672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/>
              <a:t>Apports complémentaires sur la connaissance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/>
              <a:t>des mécanismes orogéniques</a:t>
            </a:r>
          </a:p>
        </p:txBody>
      </p:sp>
      <p:pic>
        <p:nvPicPr>
          <p:cNvPr id="51203" name="Picture 1">
            <a:extLst>
              <a:ext uri="{FF2B5EF4-FFF2-40B4-BE49-F238E27FC236}">
                <a16:creationId xmlns:a16="http://schemas.microsoft.com/office/drawing/2014/main" id="{7DF0A62E-408D-487A-BAD7-68C819178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7738" y="908050"/>
            <a:ext cx="3024187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Connecteur droit 16">
            <a:extLst>
              <a:ext uri="{FF2B5EF4-FFF2-40B4-BE49-F238E27FC236}">
                <a16:creationId xmlns:a16="http://schemas.microsoft.com/office/drawing/2014/main" id="{9237848C-D5C0-4CA1-A840-E534770B948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457825" y="1341438"/>
            <a:ext cx="0" cy="3455987"/>
          </a:xfrm>
          <a:prstGeom prst="line">
            <a:avLst/>
          </a:prstGeom>
          <a:noFill/>
          <a:ln w="5715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Connecteur droit 16">
            <a:extLst>
              <a:ext uri="{FF2B5EF4-FFF2-40B4-BE49-F238E27FC236}">
                <a16:creationId xmlns:a16="http://schemas.microsoft.com/office/drawing/2014/main" id="{E367B36A-0B25-400C-9001-4A51479DB78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962650" y="2924175"/>
            <a:ext cx="0" cy="3529013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Connecteur droit 16">
            <a:extLst>
              <a:ext uri="{FF2B5EF4-FFF2-40B4-BE49-F238E27FC236}">
                <a16:creationId xmlns:a16="http://schemas.microsoft.com/office/drawing/2014/main" id="{37A6EECE-950E-4186-9379-67CA2B64948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457825" y="4814888"/>
            <a:ext cx="0" cy="774700"/>
          </a:xfrm>
          <a:prstGeom prst="line">
            <a:avLst/>
          </a:prstGeom>
          <a:noFill/>
          <a:ln w="57150" algn="ctr">
            <a:solidFill>
              <a:srgbClr val="0070C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Connecteur droit 16">
            <a:extLst>
              <a:ext uri="{FF2B5EF4-FFF2-40B4-BE49-F238E27FC236}">
                <a16:creationId xmlns:a16="http://schemas.microsoft.com/office/drawing/2014/main" id="{DAAA1889-1DC5-4303-8148-7042DB340A7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962650" y="1412875"/>
            <a:ext cx="0" cy="1584325"/>
          </a:xfrm>
          <a:prstGeom prst="line">
            <a:avLst/>
          </a:prstGeom>
          <a:noFill/>
          <a:ln w="5715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27EDC537-92F3-466D-AE59-62AFED2A5EE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993481" y="3388519"/>
            <a:ext cx="1266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b="1">
                <a:solidFill>
                  <a:srgbClr val="0070C0"/>
                </a:solidFill>
              </a:rPr>
              <a:t>Cycle alpin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3F482493-B3C5-42E5-A911-A4675EEA005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325269" y="4282282"/>
            <a:ext cx="1755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b="1">
                <a:solidFill>
                  <a:srgbClr val="FF0000"/>
                </a:solidFill>
              </a:rPr>
              <a:t>Cycle hercynien</a:t>
            </a:r>
          </a:p>
        </p:txBody>
      </p:sp>
      <p:sp>
        <p:nvSpPr>
          <p:cNvPr id="51210" name="Accolade ouvrante 1">
            <a:extLst>
              <a:ext uri="{FF2B5EF4-FFF2-40B4-BE49-F238E27FC236}">
                <a16:creationId xmlns:a16="http://schemas.microsoft.com/office/drawing/2014/main" id="{05632B67-CEDB-4E67-9BCF-12134034E78C}"/>
              </a:ext>
            </a:extLst>
          </p:cNvPr>
          <p:cNvSpPr>
            <a:spLocks/>
          </p:cNvSpPr>
          <p:nvPr/>
        </p:nvSpPr>
        <p:spPr bwMode="auto">
          <a:xfrm>
            <a:off x="1716088" y="1325563"/>
            <a:ext cx="576262" cy="5111750"/>
          </a:xfrm>
          <a:prstGeom prst="leftBrace">
            <a:avLst>
              <a:gd name="adj1" fmla="val 8337"/>
              <a:gd name="adj2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/>
          </a:p>
        </p:txBody>
      </p:sp>
      <p:sp>
        <p:nvSpPr>
          <p:cNvPr id="51211" name="ZoneTexte 2">
            <a:extLst>
              <a:ext uri="{FF2B5EF4-FFF2-40B4-BE49-F238E27FC236}">
                <a16:creationId xmlns:a16="http://schemas.microsoft.com/office/drawing/2014/main" id="{B03AE245-AB18-4AB6-A7A0-C02DD2C84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3544888"/>
            <a:ext cx="13382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fr-FR" altLang="fr-FR" sz="1800"/>
              <a:t>Cycle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fr-FR" altLang="fr-FR" sz="1800"/>
              <a:t>orogénique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7929" y="837521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La </a:t>
            </a:r>
            <a:r>
              <a:rPr lang="fr-FR" b="1" dirty="0"/>
              <a:t>carte géologique de la France au millionième </a:t>
            </a:r>
            <a:r>
              <a:rPr lang="fr-FR" dirty="0"/>
              <a:t>est un outils riche de reconstitution d’histoires géologiques/orogéniques…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50354" y="1667708"/>
            <a:ext cx="7843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…mais doit, pour cela, être </a:t>
            </a:r>
            <a:r>
              <a:rPr lang="fr-FR" b="1" dirty="0"/>
              <a:t>complétée par d’autres informations </a:t>
            </a:r>
            <a:r>
              <a:rPr lang="fr-FR" dirty="0"/>
              <a:t>: </a:t>
            </a:r>
          </a:p>
          <a:p>
            <a:pPr algn="ctr"/>
            <a:r>
              <a:rPr lang="fr-FR" dirty="0"/>
              <a:t>images issues du terrain (vues 3D, vues aériennes, vidéos) données géophysiques, animations =&gt; les </a:t>
            </a:r>
            <a:r>
              <a:rPr lang="fr-FR" b="1" dirty="0"/>
              <a:t>SIG </a:t>
            </a:r>
            <a:r>
              <a:rPr lang="fr-FR" dirty="0"/>
              <a:t>sont alors un outils de choix…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02F98E2-20C5-4041-A8E7-CD4771D0CFD9}"/>
              </a:ext>
            </a:extLst>
          </p:cNvPr>
          <p:cNvSpPr txBox="1"/>
          <p:nvPr/>
        </p:nvSpPr>
        <p:spPr>
          <a:xfrm>
            <a:off x="1218659" y="332656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BILAN</a:t>
            </a:r>
            <a:r>
              <a:rPr lang="fr-FR" dirty="0"/>
              <a:t> :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87F0774-B13E-40E7-8A4B-5C8286315D67}"/>
              </a:ext>
            </a:extLst>
          </p:cNvPr>
          <p:cNvSpPr txBox="1"/>
          <p:nvPr/>
        </p:nvSpPr>
        <p:spPr>
          <a:xfrm>
            <a:off x="215821" y="2736658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…cela permet (1) une </a:t>
            </a:r>
            <a:r>
              <a:rPr lang="fr-FR" b="1" dirty="0"/>
              <a:t>hiérarchisation</a:t>
            </a:r>
            <a:r>
              <a:rPr lang="fr-FR" dirty="0"/>
              <a:t> des informations, (2) une </a:t>
            </a:r>
            <a:r>
              <a:rPr lang="fr-FR" b="1" dirty="0"/>
              <a:t>interprétation </a:t>
            </a:r>
            <a:r>
              <a:rPr lang="fr-FR" dirty="0"/>
              <a:t>des objets, (3) une appréhension des différentes </a:t>
            </a:r>
            <a:r>
              <a:rPr lang="fr-FR" b="1" dirty="0"/>
              <a:t>échelles</a:t>
            </a:r>
            <a:r>
              <a:rPr lang="fr-FR" dirty="0"/>
              <a:t> d’étude, (4) un passage facilité </a:t>
            </a:r>
            <a:r>
              <a:rPr lang="fr-FR" b="1" dirty="0"/>
              <a:t>2D/3D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4E09062-C415-4DFD-8993-55AE6EFD8DE7}"/>
              </a:ext>
            </a:extLst>
          </p:cNvPr>
          <p:cNvSpPr txBox="1"/>
          <p:nvPr/>
        </p:nvSpPr>
        <p:spPr>
          <a:xfrm>
            <a:off x="251470" y="5786954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(Re)donner du sens à l’étude d’une carte géologique : schéma structural, coupe géologique</a:t>
            </a:r>
            <a:r>
              <a:rPr lang="fr-FR" b="1" dirty="0"/>
              <a:t> A quoi ça sert ??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87EFEF1-9969-4C00-8D26-BC993C94C64C}"/>
              </a:ext>
            </a:extLst>
          </p:cNvPr>
          <p:cNvSpPr txBox="1"/>
          <p:nvPr/>
        </p:nvSpPr>
        <p:spPr>
          <a:xfrm>
            <a:off x="1394983" y="4625397"/>
            <a:ext cx="6416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Une étude de la carte est toujours au service de la reconstitution </a:t>
            </a:r>
            <a:r>
              <a:rPr lang="fr-FR" b="1" dirty="0"/>
              <a:t>de l’histoire géologique</a:t>
            </a:r>
            <a:r>
              <a:rPr lang="fr-FR" dirty="0"/>
              <a:t> d’une région </a:t>
            </a:r>
          </a:p>
          <a:p>
            <a:pPr algn="ctr"/>
            <a:r>
              <a:rPr lang="fr-FR" dirty="0"/>
              <a:t>(de l’</a:t>
            </a:r>
            <a:r>
              <a:rPr lang="fr-FR" b="1" dirty="0"/>
              <a:t>objet</a:t>
            </a:r>
            <a:r>
              <a:rPr lang="fr-FR" dirty="0"/>
              <a:t> à l ’</a:t>
            </a:r>
            <a:r>
              <a:rPr lang="fr-FR" b="1" dirty="0"/>
              <a:t>évènement</a:t>
            </a:r>
            <a:r>
              <a:rPr lang="fr-FR" dirty="0"/>
              <a:t> géologique </a:t>
            </a:r>
            <a:r>
              <a:rPr lang="fr-FR" b="1" dirty="0"/>
              <a:t>daté</a:t>
            </a:r>
            <a:r>
              <a:rPr lang="fr-FR" dirty="0"/>
              <a:t>).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B449847-0B4B-4B39-9CDA-EC357D3AEA5D}"/>
              </a:ext>
            </a:extLst>
          </p:cNvPr>
          <p:cNvSpPr txBox="1"/>
          <p:nvPr/>
        </p:nvSpPr>
        <p:spPr>
          <a:xfrm>
            <a:off x="215821" y="3740839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Après l’interprétation d’un objet (structure, roche) le retour à la carte permet de faire une « cartographie de l’évènement » et donc une </a:t>
            </a:r>
            <a:r>
              <a:rPr lang="fr-FR" b="1" dirty="0"/>
              <a:t>généralisation</a:t>
            </a:r>
            <a:r>
              <a:rPr lang="fr-FR" dirty="0"/>
              <a:t> du processus.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355D4252-0629-49FA-814F-62A01F294F5A}"/>
              </a:ext>
            </a:extLst>
          </p:cNvPr>
          <p:cNvSpPr txBox="1"/>
          <p:nvPr/>
        </p:nvSpPr>
        <p:spPr>
          <a:xfrm>
            <a:off x="258" y="638237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/>
              <a:t>Vigilance</a:t>
            </a:r>
            <a:r>
              <a:rPr lang="fr-FR" dirty="0"/>
              <a:t> : travailler le lien carte / réel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9BBEE08-68CD-4460-A2D2-1DCC20E2ED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7343" y="188640"/>
            <a:ext cx="5904656" cy="15841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F3AAD66-D665-4395-A466-A097251B3243}"/>
              </a:ext>
            </a:extLst>
          </p:cNvPr>
          <p:cNvSpPr txBox="1"/>
          <p:nvPr/>
        </p:nvSpPr>
        <p:spPr>
          <a:xfrm>
            <a:off x="1303647" y="1736812"/>
            <a:ext cx="3656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Enquête auprès de 107 élèves de 1</a:t>
            </a:r>
            <a:r>
              <a:rPr lang="fr-FR" sz="1200" baseline="30000" dirty="0"/>
              <a:t>ère</a:t>
            </a:r>
            <a:r>
              <a:rPr lang="fr-FR" sz="1200" dirty="0"/>
              <a:t> S (ASTER, 1995)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5AC5072-7BC6-487E-814F-E9EA4F3A6B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07" y="2719663"/>
            <a:ext cx="4630567" cy="241226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91D0788-A1DE-471A-9765-ED1417674080}"/>
              </a:ext>
            </a:extLst>
          </p:cNvPr>
          <p:cNvSpPr txBox="1"/>
          <p:nvPr/>
        </p:nvSpPr>
        <p:spPr>
          <a:xfrm>
            <a:off x="-16171" y="520997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La part de l’observation est survalorisée par les élèves (il faut voir pour savoir).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6EC57C8-9E68-406E-AB2E-B4DE79B0311B}"/>
              </a:ext>
            </a:extLst>
          </p:cNvPr>
          <p:cNvSpPr txBox="1"/>
          <p:nvPr/>
        </p:nvSpPr>
        <p:spPr>
          <a:xfrm>
            <a:off x="1154921" y="5970766"/>
            <a:ext cx="2142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Vision « empiriste »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860C3AB-5746-4E37-96E1-D0017BA61880}"/>
              </a:ext>
            </a:extLst>
          </p:cNvPr>
          <p:cNvSpPr txBox="1"/>
          <p:nvPr/>
        </p:nvSpPr>
        <p:spPr>
          <a:xfrm>
            <a:off x="134223" y="2098359"/>
            <a:ext cx="442276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Des représentations sur la </a:t>
            </a:r>
            <a:r>
              <a:rPr lang="fr-FR" sz="1600" b="1" dirty="0"/>
              <a:t>construction</a:t>
            </a:r>
            <a:r>
              <a:rPr lang="fr-FR" sz="1600" dirty="0"/>
              <a:t> d’une carte géologique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632F6A8-2C73-4682-BA55-481EF03FE2AF}"/>
              </a:ext>
            </a:extLst>
          </p:cNvPr>
          <p:cNvSpPr txBox="1"/>
          <p:nvPr/>
        </p:nvSpPr>
        <p:spPr>
          <a:xfrm>
            <a:off x="4637445" y="2090698"/>
            <a:ext cx="442276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Des représentations sur l’</a:t>
            </a:r>
            <a:r>
              <a:rPr lang="fr-FR" sz="1600" b="1" dirty="0"/>
              <a:t>utilisation</a:t>
            </a:r>
            <a:r>
              <a:rPr lang="fr-FR" sz="1600" dirty="0"/>
              <a:t> d’une carte géologique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D3B90A3-C866-4626-AA93-FC7F47169161}"/>
              </a:ext>
            </a:extLst>
          </p:cNvPr>
          <p:cNvSpPr txBox="1"/>
          <p:nvPr/>
        </p:nvSpPr>
        <p:spPr>
          <a:xfrm>
            <a:off x="4451700" y="638132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/>
              <a:t>Vigilance</a:t>
            </a:r>
            <a:r>
              <a:rPr lang="fr-FR" dirty="0"/>
              <a:t> : travailler le lien carte / histoire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03C4472-BD87-410E-9E89-D6BBC93E2448}"/>
              </a:ext>
            </a:extLst>
          </p:cNvPr>
          <p:cNvSpPr txBox="1"/>
          <p:nvPr/>
        </p:nvSpPr>
        <p:spPr>
          <a:xfrm>
            <a:off x="5846889" y="5970766"/>
            <a:ext cx="2142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Vision « statique »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E01AE30-D416-4EB8-B648-0AF2BB9E14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5943" y="3092932"/>
            <a:ext cx="4249523" cy="1092735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52876DB-638D-42A6-BD41-8665A74F76FA}"/>
              </a:ext>
            </a:extLst>
          </p:cNvPr>
          <p:cNvSpPr txBox="1"/>
          <p:nvPr/>
        </p:nvSpPr>
        <p:spPr>
          <a:xfrm>
            <a:off x="4585834" y="5213923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Pour les élèves ; la carte ne sert pas à reconstituer une histoire.</a:t>
            </a:r>
          </a:p>
        </p:txBody>
      </p:sp>
    </p:spTree>
    <p:extLst>
      <p:ext uri="{BB962C8B-B14F-4D97-AF65-F5344CB8AC3E}">
        <p14:creationId xmlns:p14="http://schemas.microsoft.com/office/powerpoint/2010/main" val="368918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2" grpId="0" animBg="1"/>
      <p:bldP spid="13" grpId="0" animBg="1"/>
      <p:bldP spid="14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752" y="58677"/>
            <a:ext cx="903649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La carte géologique de la France au 1/1 000 000…une carte pas comme les autres !</a:t>
            </a:r>
          </a:p>
          <a:p>
            <a:pPr algn="ctr"/>
            <a:r>
              <a:rPr lang="fr-FR" dirty="0"/>
              <a:t>(particulièrement riche et interprétative)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73E24AB-CDA4-4A9B-9D43-4CF318A46DB2}"/>
              </a:ext>
            </a:extLst>
          </p:cNvPr>
          <p:cNvSpPr txBox="1"/>
          <p:nvPr/>
        </p:nvSpPr>
        <p:spPr>
          <a:xfrm>
            <a:off x="-13597" y="694766"/>
            <a:ext cx="1247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GEOPORTAIL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4672CC4-6B26-4967-A857-A7B3C6DAAF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860" y="2335063"/>
            <a:ext cx="4051113" cy="25882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2B88A2B-353D-4ACD-80DE-05AE9E0DE695}"/>
              </a:ext>
            </a:extLst>
          </p:cNvPr>
          <p:cNvSpPr txBox="1"/>
          <p:nvPr/>
        </p:nvSpPr>
        <p:spPr>
          <a:xfrm>
            <a:off x="213665" y="1950700"/>
            <a:ext cx="178221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Métamorphisme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8D83AF9-659D-4B70-BC5F-DEE1892A4B8E}"/>
              </a:ext>
            </a:extLst>
          </p:cNvPr>
          <p:cNvSpPr txBox="1"/>
          <p:nvPr/>
        </p:nvSpPr>
        <p:spPr>
          <a:xfrm>
            <a:off x="2621812" y="1017931"/>
            <a:ext cx="24353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nature et </a:t>
            </a:r>
            <a:r>
              <a:rPr lang="fr-FR" sz="1600" b="1" dirty="0">
                <a:solidFill>
                  <a:srgbClr val="FF0000"/>
                </a:solidFill>
              </a:rPr>
              <a:t>âge</a:t>
            </a:r>
            <a:r>
              <a:rPr lang="fr-FR" sz="1600" dirty="0"/>
              <a:t> du </a:t>
            </a:r>
            <a:r>
              <a:rPr lang="fr-FR" sz="1600" dirty="0" err="1"/>
              <a:t>protolithe</a:t>
            </a:r>
            <a:endParaRPr lang="fr-FR" sz="16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3FFC48F-5379-4779-AD6E-CF157DC3A28F}"/>
              </a:ext>
            </a:extLst>
          </p:cNvPr>
          <p:cNvSpPr txBox="1"/>
          <p:nvPr/>
        </p:nvSpPr>
        <p:spPr>
          <a:xfrm>
            <a:off x="411375" y="5673208"/>
            <a:ext cx="1817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direction de la </a:t>
            </a:r>
          </a:p>
          <a:p>
            <a:r>
              <a:rPr lang="fr-FR" sz="1600" dirty="0"/>
              <a:t>foliation/schistosité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56E5540-9B3E-48AF-AD5F-2FDD3ECECD59}"/>
              </a:ext>
            </a:extLst>
          </p:cNvPr>
          <p:cNvSpPr txBox="1"/>
          <p:nvPr/>
        </p:nvSpPr>
        <p:spPr>
          <a:xfrm>
            <a:off x="4390482" y="3510897"/>
            <a:ext cx="2189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Âge</a:t>
            </a:r>
            <a:r>
              <a:rPr lang="fr-FR" sz="1600" dirty="0"/>
              <a:t> du métamorphisme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3B01574-F9B1-44BD-98B2-C9B3855A6D45}"/>
              </a:ext>
            </a:extLst>
          </p:cNvPr>
          <p:cNvSpPr txBox="1"/>
          <p:nvPr/>
        </p:nvSpPr>
        <p:spPr>
          <a:xfrm>
            <a:off x="4078591" y="5532387"/>
            <a:ext cx="237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Degré du métamorphisme</a:t>
            </a:r>
          </a:p>
        </p:txBody>
      </p:sp>
      <p:pic>
        <p:nvPicPr>
          <p:cNvPr id="22" name="Image 21" descr="H:\sauvergarde boulot\SAUVEGARDE 1\clé\M1\UE STU\CB 2014-2015\CB3\légende 2.jpg">
            <a:extLst>
              <a:ext uri="{FF2B5EF4-FFF2-40B4-BE49-F238E27FC236}">
                <a16:creationId xmlns:a16="http://schemas.microsoft.com/office/drawing/2014/main" id="{ABD9BBED-4FDC-405B-9960-1629A9F79BA5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78686" y="5880429"/>
            <a:ext cx="2973992" cy="486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56A8578-F896-4114-85E8-72FB1F45B2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0482" y="3902036"/>
            <a:ext cx="2597226" cy="486981"/>
          </a:xfrm>
          <a:prstGeom prst="rect">
            <a:avLst/>
          </a:prstGeom>
        </p:spPr>
      </p:pic>
      <p:sp>
        <p:nvSpPr>
          <p:cNvPr id="25" name="Ellipse 24">
            <a:extLst>
              <a:ext uri="{FF2B5EF4-FFF2-40B4-BE49-F238E27FC236}">
                <a16:creationId xmlns:a16="http://schemas.microsoft.com/office/drawing/2014/main" id="{3EF1C09D-28FF-4550-B728-8834C4BAAF0B}"/>
              </a:ext>
            </a:extLst>
          </p:cNvPr>
          <p:cNvSpPr/>
          <p:nvPr/>
        </p:nvSpPr>
        <p:spPr>
          <a:xfrm>
            <a:off x="2648181" y="3589830"/>
            <a:ext cx="792088" cy="79208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ECF97E14-E4CD-4148-AC8E-5DE967000DD8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1320150" y="4311205"/>
            <a:ext cx="1489733" cy="136200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Espace réservé du contenu 3" descr="H:\sauvergarde boulot\SAUVEGARDE 1\clé\M1\UE STU\CB 2014-2015\CB3\légende 1.jpg">
            <a:extLst>
              <a:ext uri="{FF2B5EF4-FFF2-40B4-BE49-F238E27FC236}">
                <a16:creationId xmlns:a16="http://schemas.microsoft.com/office/drawing/2014/main" id="{66D5B154-98BD-4FC6-98DD-046654368F0F}"/>
              </a:ext>
            </a:extLst>
          </p:cNvPr>
          <p:cNvPicPr>
            <a:picLocks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 bwMode="auto">
          <a:xfrm>
            <a:off x="6863110" y="3518032"/>
            <a:ext cx="2173386" cy="18154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09233B2A-E7EF-4318-8A4A-FF1286357E86}"/>
              </a:ext>
            </a:extLst>
          </p:cNvPr>
          <p:cNvCxnSpPr>
            <a:cxnSpLocks/>
            <a:stCxn id="25" idx="0"/>
            <a:endCxn id="15" idx="2"/>
          </p:cNvCxnSpPr>
          <p:nvPr/>
        </p:nvCxnSpPr>
        <p:spPr>
          <a:xfrm flipV="1">
            <a:off x="3044225" y="1356485"/>
            <a:ext cx="795261" cy="223334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Image 32">
            <a:extLst>
              <a:ext uri="{FF2B5EF4-FFF2-40B4-BE49-F238E27FC236}">
                <a16:creationId xmlns:a16="http://schemas.microsoft.com/office/drawing/2014/main" id="{3A4557F3-31F4-4771-958E-837C12D38AF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7834" y="801350"/>
            <a:ext cx="1893191" cy="222320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CC2EF573-78B8-46D3-9647-5CD63ED395FF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3440269" y="3680174"/>
            <a:ext cx="950213" cy="22186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199CD056-4BCF-4AE5-97E9-D6578F44BE84}"/>
              </a:ext>
            </a:extLst>
          </p:cNvPr>
          <p:cNvCxnSpPr>
            <a:cxnSpLocks/>
            <a:stCxn id="25" idx="5"/>
          </p:cNvCxnSpPr>
          <p:nvPr/>
        </p:nvCxnSpPr>
        <p:spPr>
          <a:xfrm>
            <a:off x="3324270" y="4265919"/>
            <a:ext cx="1922100" cy="125936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50EAE529-FF02-4E9E-A11E-0FA59643CCBA}"/>
              </a:ext>
            </a:extLst>
          </p:cNvPr>
          <p:cNvSpPr/>
          <p:nvPr/>
        </p:nvSpPr>
        <p:spPr>
          <a:xfrm>
            <a:off x="6300192" y="1717742"/>
            <a:ext cx="272282" cy="3045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DAF1107E-015F-41D9-96E2-9B7ED8A41897}"/>
              </a:ext>
            </a:extLst>
          </p:cNvPr>
          <p:cNvSpPr/>
          <p:nvPr/>
        </p:nvSpPr>
        <p:spPr>
          <a:xfrm>
            <a:off x="8604448" y="4311205"/>
            <a:ext cx="272282" cy="34193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A970F11F-8CC3-49BA-A83A-76223A5AFFA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997" y="6343188"/>
            <a:ext cx="8388424" cy="4645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17B79400-4A89-428F-B89B-E2294D749902}"/>
              </a:ext>
            </a:extLst>
          </p:cNvPr>
          <p:cNvSpPr/>
          <p:nvPr/>
        </p:nvSpPr>
        <p:spPr>
          <a:xfrm>
            <a:off x="5001285" y="5915364"/>
            <a:ext cx="1308238" cy="19421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4E72652-E0C2-4098-91DD-626EA97F39E4}"/>
              </a:ext>
            </a:extLst>
          </p:cNvPr>
          <p:cNvSpPr txBox="1"/>
          <p:nvPr/>
        </p:nvSpPr>
        <p:spPr>
          <a:xfrm>
            <a:off x="-9216" y="908720"/>
            <a:ext cx="732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dé-zoom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  <p:bldP spid="25" grpId="0" animBg="1"/>
      <p:bldP spid="40" grpId="0" animBg="1"/>
      <p:bldP spid="41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1D8C652A-7E80-44B7-88AF-793AA6DF60F0}"/>
              </a:ext>
            </a:extLst>
          </p:cNvPr>
          <p:cNvSpPr txBox="1"/>
          <p:nvPr/>
        </p:nvSpPr>
        <p:spPr>
          <a:xfrm>
            <a:off x="101719" y="874036"/>
            <a:ext cx="27711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Magmatisme et tectonique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B0EB724-DA17-4134-8D63-E1F1C40C705A}"/>
              </a:ext>
            </a:extLst>
          </p:cNvPr>
          <p:cNvSpPr txBox="1"/>
          <p:nvPr/>
        </p:nvSpPr>
        <p:spPr>
          <a:xfrm>
            <a:off x="3976023" y="3378478"/>
            <a:ext cx="1949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Age</a:t>
            </a:r>
            <a:r>
              <a:rPr lang="fr-FR" sz="1600" dirty="0"/>
              <a:t> du magmatisme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DA23A48-D84F-4211-828F-154AC20C6F6E}"/>
              </a:ext>
            </a:extLst>
          </p:cNvPr>
          <p:cNvSpPr txBox="1"/>
          <p:nvPr/>
        </p:nvSpPr>
        <p:spPr>
          <a:xfrm>
            <a:off x="3976023" y="1386984"/>
            <a:ext cx="2546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Nature et chimie de la roche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1CDC1B3-3AC9-47D9-A6B1-8E886DB7CA2B}"/>
              </a:ext>
            </a:extLst>
          </p:cNvPr>
          <p:cNvSpPr txBox="1"/>
          <p:nvPr/>
        </p:nvSpPr>
        <p:spPr>
          <a:xfrm>
            <a:off x="3976023" y="2260241"/>
            <a:ext cx="2129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Direction de la foliation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B181284-D298-45A3-99A7-DFA9D30E4A63}"/>
              </a:ext>
            </a:extLst>
          </p:cNvPr>
          <p:cNvSpPr txBox="1"/>
          <p:nvPr/>
        </p:nvSpPr>
        <p:spPr>
          <a:xfrm>
            <a:off x="3028446" y="5223167"/>
            <a:ext cx="2217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Contexte géodynamique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EAA7FAF-CFE3-47ED-901A-3413A41D0B3B}"/>
              </a:ext>
            </a:extLst>
          </p:cNvPr>
          <p:cNvSpPr txBox="1"/>
          <p:nvPr/>
        </p:nvSpPr>
        <p:spPr>
          <a:xfrm>
            <a:off x="1094265" y="5235969"/>
            <a:ext cx="1623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Nature des failles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47766866-1DA2-4332-8EB0-859E550CDC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92" y="1260833"/>
            <a:ext cx="3319480" cy="381582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D0E44F87-78DD-40A0-8EF0-E74FFA12866D}"/>
              </a:ext>
            </a:extLst>
          </p:cNvPr>
          <p:cNvCxnSpPr>
            <a:stCxn id="12" idx="1"/>
          </p:cNvCxnSpPr>
          <p:nvPr/>
        </p:nvCxnSpPr>
        <p:spPr>
          <a:xfrm flipH="1">
            <a:off x="2411761" y="1556261"/>
            <a:ext cx="1564262" cy="769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Ellipse 19">
            <a:extLst>
              <a:ext uri="{FF2B5EF4-FFF2-40B4-BE49-F238E27FC236}">
                <a16:creationId xmlns:a16="http://schemas.microsoft.com/office/drawing/2014/main" id="{379BA1D5-30A1-40A2-AD81-9ED8A4013FC3}"/>
              </a:ext>
            </a:extLst>
          </p:cNvPr>
          <p:cNvSpPr/>
          <p:nvPr/>
        </p:nvSpPr>
        <p:spPr>
          <a:xfrm>
            <a:off x="2743807" y="3318172"/>
            <a:ext cx="398860" cy="3988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6D02A1ED-BF52-408F-A08C-381FBCF434E3}"/>
              </a:ext>
            </a:extLst>
          </p:cNvPr>
          <p:cNvCxnSpPr>
            <a:stCxn id="13" idx="1"/>
          </p:cNvCxnSpPr>
          <p:nvPr/>
        </p:nvCxnSpPr>
        <p:spPr>
          <a:xfrm flipH="1">
            <a:off x="2717093" y="2429518"/>
            <a:ext cx="1258930" cy="4359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BD67AD3C-381F-42C1-93C4-C4B5EAC01646}"/>
              </a:ext>
            </a:extLst>
          </p:cNvPr>
          <p:cNvCxnSpPr>
            <a:stCxn id="11" idx="1"/>
            <a:endCxn id="20" idx="6"/>
          </p:cNvCxnSpPr>
          <p:nvPr/>
        </p:nvCxnSpPr>
        <p:spPr>
          <a:xfrm flipH="1" flipV="1">
            <a:off x="3142667" y="3517602"/>
            <a:ext cx="833356" cy="3015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43A50F41-E8F5-4DA3-BD89-0626379714C0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1906026" y="3318172"/>
            <a:ext cx="131370" cy="19177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EAE89302-A0A3-445F-BF16-EA5D223CD8A3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1906026" y="3973034"/>
            <a:ext cx="1263785" cy="12629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CB6E24F5-36D8-43AB-9F37-6AEBF0993E0C}"/>
              </a:ext>
            </a:extLst>
          </p:cNvPr>
          <p:cNvCxnSpPr>
            <a:cxnSpLocks/>
            <a:stCxn id="15" idx="0"/>
          </p:cNvCxnSpPr>
          <p:nvPr/>
        </p:nvCxnSpPr>
        <p:spPr>
          <a:xfrm flipH="1" flipV="1">
            <a:off x="1043608" y="4581128"/>
            <a:ext cx="862418" cy="6548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2" name="Image 31">
            <a:extLst>
              <a:ext uri="{FF2B5EF4-FFF2-40B4-BE49-F238E27FC236}">
                <a16:creationId xmlns:a16="http://schemas.microsoft.com/office/drawing/2014/main" id="{3C609954-5EAE-4E2E-9C87-67D7DA72A2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8698" y="5537169"/>
            <a:ext cx="6001550" cy="12657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AC341634-4907-49EF-9C70-E4EBAB5E09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8144" y="3133498"/>
            <a:ext cx="2992269" cy="19836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938DF352-0385-4CC1-8240-DC95110688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759" y="5900751"/>
            <a:ext cx="2448272" cy="430555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0427017E-0B5C-4CE1-8480-B63D771109B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52" y="5543155"/>
            <a:ext cx="2592287" cy="466470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BEA45665-F71B-44A6-A076-65DB18E5411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001" y="6331306"/>
            <a:ext cx="2230579" cy="444058"/>
          </a:xfrm>
          <a:prstGeom prst="rect">
            <a:avLst/>
          </a:prstGeom>
        </p:spPr>
      </p:pic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4A3D2E65-4C8B-459E-8AA1-AEC10C6A4FC9}"/>
              </a:ext>
            </a:extLst>
          </p:cNvPr>
          <p:cNvSpPr/>
          <p:nvPr/>
        </p:nvSpPr>
        <p:spPr>
          <a:xfrm>
            <a:off x="4137434" y="6234200"/>
            <a:ext cx="1442677" cy="33855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2D5FA461-8308-459A-8CEB-C7985034312D}"/>
              </a:ext>
            </a:extLst>
          </p:cNvPr>
          <p:cNvSpPr/>
          <p:nvPr/>
        </p:nvSpPr>
        <p:spPr>
          <a:xfrm>
            <a:off x="3273346" y="6032061"/>
            <a:ext cx="721339" cy="33855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38FD3A55-0B6C-4905-81EE-EC383D340A11}"/>
              </a:ext>
            </a:extLst>
          </p:cNvPr>
          <p:cNvSpPr/>
          <p:nvPr/>
        </p:nvSpPr>
        <p:spPr>
          <a:xfrm>
            <a:off x="6671946" y="4077072"/>
            <a:ext cx="595035" cy="23451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E6FB8C0C-E2D5-48C6-83D3-6167622189C3}"/>
              </a:ext>
            </a:extLst>
          </p:cNvPr>
          <p:cNvSpPr/>
          <p:nvPr/>
        </p:nvSpPr>
        <p:spPr>
          <a:xfrm>
            <a:off x="5740376" y="6572752"/>
            <a:ext cx="754119" cy="20220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2A9FF5D4-AF97-4058-8E3F-F65E4D989B09}"/>
              </a:ext>
            </a:extLst>
          </p:cNvPr>
          <p:cNvSpPr/>
          <p:nvPr/>
        </p:nvSpPr>
        <p:spPr>
          <a:xfrm>
            <a:off x="5824544" y="5541835"/>
            <a:ext cx="1224462" cy="20220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07694B62-E690-4F67-9E2E-ABFC9837E392}"/>
              </a:ext>
            </a:extLst>
          </p:cNvPr>
          <p:cNvSpPr txBox="1"/>
          <p:nvPr/>
        </p:nvSpPr>
        <p:spPr>
          <a:xfrm>
            <a:off x="53752" y="58677"/>
            <a:ext cx="903649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La carte géologique de la France au 1/1 000 000…une carte pas comme les autres !</a:t>
            </a:r>
          </a:p>
          <a:p>
            <a:pPr algn="ctr"/>
            <a:r>
              <a:rPr lang="fr-FR" dirty="0"/>
              <a:t>(particulièrement riche et interprétative)</a:t>
            </a:r>
          </a:p>
        </p:txBody>
      </p:sp>
    </p:spTree>
    <p:extLst>
      <p:ext uri="{BB962C8B-B14F-4D97-AF65-F5344CB8AC3E}">
        <p14:creationId xmlns:p14="http://schemas.microsoft.com/office/powerpoint/2010/main" val="31357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20" grpId="0" animBg="1"/>
      <p:bldP spid="23" grpId="0" animBg="1"/>
      <p:bldP spid="25" grpId="0" animBg="1"/>
      <p:bldP spid="27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5DD4A75-4843-4F34-A1C8-E7C146616E23}"/>
              </a:ext>
            </a:extLst>
          </p:cNvPr>
          <p:cNvSpPr txBox="1"/>
          <p:nvPr/>
        </p:nvSpPr>
        <p:spPr>
          <a:xfrm>
            <a:off x="-180528" y="5993938"/>
            <a:ext cx="929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Cette richesse scientifique en fait sa « faiblesse » didactique (difficulté d’appropriation)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5A2B153-0D03-4492-A79A-B8AEF0421E4D}"/>
              </a:ext>
            </a:extLst>
          </p:cNvPr>
          <p:cNvSpPr txBox="1"/>
          <p:nvPr/>
        </p:nvSpPr>
        <p:spPr>
          <a:xfrm>
            <a:off x="0" y="637203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/>
              <a:t>Vigilance</a:t>
            </a:r>
            <a:r>
              <a:rPr lang="fr-FR" dirty="0"/>
              <a:t> : Travailler le tri, la hiérarchisation, le décryptage des informations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0EF350C-53A5-43E4-BF5B-A018D52B86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281" y="1386404"/>
            <a:ext cx="5194878" cy="269066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ADF3C54-0CA4-4EDC-82ED-EC28DE5557FF}"/>
              </a:ext>
            </a:extLst>
          </p:cNvPr>
          <p:cNvSpPr txBox="1"/>
          <p:nvPr/>
        </p:nvSpPr>
        <p:spPr>
          <a:xfrm>
            <a:off x="145814" y="1008306"/>
            <a:ext cx="266387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Formations sédimentaires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727DBE4-8601-4B22-980D-47198C672612}"/>
              </a:ext>
            </a:extLst>
          </p:cNvPr>
          <p:cNvSpPr txBox="1"/>
          <p:nvPr/>
        </p:nvSpPr>
        <p:spPr>
          <a:xfrm>
            <a:off x="5509205" y="1554774"/>
            <a:ext cx="1437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Age</a:t>
            </a:r>
            <a:r>
              <a:rPr lang="fr-FR" sz="1600" dirty="0"/>
              <a:t> des roches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9ECB7A6-7002-41E6-BC5E-63E04DA67694}"/>
              </a:ext>
            </a:extLst>
          </p:cNvPr>
          <p:cNvSpPr txBox="1"/>
          <p:nvPr/>
        </p:nvSpPr>
        <p:spPr>
          <a:xfrm>
            <a:off x="52955" y="4239076"/>
            <a:ext cx="2286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Données </a:t>
            </a:r>
            <a:r>
              <a:rPr lang="fr-FR" sz="1600" dirty="0" err="1"/>
              <a:t>paléoenvironnementales</a:t>
            </a:r>
            <a:endParaRPr lang="fr-FR" sz="16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E545303-55B7-4DCB-B3E1-EB9BE9692067}"/>
              </a:ext>
            </a:extLst>
          </p:cNvPr>
          <p:cNvSpPr txBox="1"/>
          <p:nvPr/>
        </p:nvSpPr>
        <p:spPr>
          <a:xfrm>
            <a:off x="3563888" y="4509120"/>
            <a:ext cx="2935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Isobathes (profondeur du bassin)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09947D2-0FD6-4F16-A11D-01508754D5F5}"/>
              </a:ext>
            </a:extLst>
          </p:cNvPr>
          <p:cNvSpPr txBox="1"/>
          <p:nvPr/>
        </p:nvSpPr>
        <p:spPr>
          <a:xfrm>
            <a:off x="6372200" y="4192921"/>
            <a:ext cx="2411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PAS DE COURBES DE NIVEAU !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DCEFC79-691E-411E-805B-F98F05D94A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7302" y="985471"/>
            <a:ext cx="2148874" cy="24091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816AAEF-95DD-458E-8212-B6CAA9D619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33" y="4898023"/>
            <a:ext cx="2146953" cy="45199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37CD09A-A153-47DA-A2CA-98CBD23CB1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6901" y="4898454"/>
            <a:ext cx="6701603" cy="5156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6883EBA5-BFE8-4F15-8EA2-2A4501604396}"/>
              </a:ext>
            </a:extLst>
          </p:cNvPr>
          <p:cNvSpPr/>
          <p:nvPr/>
        </p:nvSpPr>
        <p:spPr>
          <a:xfrm>
            <a:off x="4541499" y="2266764"/>
            <a:ext cx="398860" cy="3988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B07D1989-ACAD-4F97-91CA-7E70FDFAC27B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4898197" y="1724051"/>
            <a:ext cx="611008" cy="62185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8768BE89-872E-4135-8EBF-7538C19BBAD5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849863" y="2926180"/>
            <a:ext cx="1181767" cy="15829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FB5E91A3-7E83-4418-A08E-43ABA6B72856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4716021" y="3268254"/>
            <a:ext cx="315609" cy="12408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40E5DAC7-D971-4CA7-99A8-D9B5B0A3827A}"/>
              </a:ext>
            </a:extLst>
          </p:cNvPr>
          <p:cNvCxnSpPr>
            <a:cxnSpLocks/>
          </p:cNvCxnSpPr>
          <p:nvPr/>
        </p:nvCxnSpPr>
        <p:spPr>
          <a:xfrm flipV="1">
            <a:off x="971600" y="3212976"/>
            <a:ext cx="1512168" cy="11521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Graphique 21" descr="Avertissement">
            <a:extLst>
              <a:ext uri="{FF2B5EF4-FFF2-40B4-BE49-F238E27FC236}">
                <a16:creationId xmlns:a16="http://schemas.microsoft.com/office/drawing/2014/main" id="{49C1CD74-2ABD-487C-AA22-E586E4ACBAA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82301" y="4064429"/>
            <a:ext cx="410691" cy="410691"/>
          </a:xfrm>
          <a:prstGeom prst="rect">
            <a:avLst/>
          </a:prstGeom>
        </p:spPr>
      </p:pic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9EC16DEF-A1F7-4516-ACC3-E64CB350FA2C}"/>
              </a:ext>
            </a:extLst>
          </p:cNvPr>
          <p:cNvSpPr/>
          <p:nvPr/>
        </p:nvSpPr>
        <p:spPr>
          <a:xfrm>
            <a:off x="7884369" y="2298811"/>
            <a:ext cx="504056" cy="19408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55D56048-D38E-4083-A01D-29A599B1723B}"/>
              </a:ext>
            </a:extLst>
          </p:cNvPr>
          <p:cNvSpPr/>
          <p:nvPr/>
        </p:nvSpPr>
        <p:spPr>
          <a:xfrm>
            <a:off x="2481030" y="5073630"/>
            <a:ext cx="632148" cy="1302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7207681-33A1-46CA-AB40-726DF7BC3682}"/>
              </a:ext>
            </a:extLst>
          </p:cNvPr>
          <p:cNvSpPr txBox="1"/>
          <p:nvPr/>
        </p:nvSpPr>
        <p:spPr>
          <a:xfrm>
            <a:off x="53752" y="58677"/>
            <a:ext cx="903649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La carte géologique de la France au 1/1 000 000…une carte pas comme les autres !</a:t>
            </a:r>
          </a:p>
          <a:p>
            <a:pPr algn="ctr"/>
            <a:r>
              <a:rPr lang="fr-FR" dirty="0"/>
              <a:t>(particulièrement riche et interprétative)</a:t>
            </a:r>
          </a:p>
        </p:txBody>
      </p:sp>
    </p:spTree>
    <p:extLst>
      <p:ext uri="{BB962C8B-B14F-4D97-AF65-F5344CB8AC3E}">
        <p14:creationId xmlns:p14="http://schemas.microsoft.com/office/powerpoint/2010/main" val="112550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  <p:bldP spid="12" grpId="0"/>
      <p:bldP spid="13" grpId="0"/>
      <p:bldP spid="14" grpId="0"/>
      <p:bldP spid="18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E058611-CE9D-4CBA-8FA4-147901736F1D}"/>
              </a:ext>
            </a:extLst>
          </p:cNvPr>
          <p:cNvSpPr txBox="1"/>
          <p:nvPr/>
        </p:nvSpPr>
        <p:spPr>
          <a:xfrm>
            <a:off x="2024844" y="2636912"/>
            <a:ext cx="509431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Quelles sont vos questions?</a:t>
            </a:r>
          </a:p>
        </p:txBody>
      </p:sp>
    </p:spTree>
    <p:extLst>
      <p:ext uri="{BB962C8B-B14F-4D97-AF65-F5344CB8AC3E}">
        <p14:creationId xmlns:p14="http://schemas.microsoft.com/office/powerpoint/2010/main" val="3317395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43608" y="56812"/>
            <a:ext cx="676875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La carte géologique de la France permet de reconstituer des histoires géologiques/orogéniques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12952" y="746190"/>
            <a:ext cx="2347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Exemple : le cycle alpin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6465B8C-C4CA-4E7C-B70B-54BBB3BC7A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548" y="1047282"/>
            <a:ext cx="7848872" cy="5606337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CB23B386-F38B-4D3C-B276-B425A4D7DC13}"/>
              </a:ext>
            </a:extLst>
          </p:cNvPr>
          <p:cNvSpPr/>
          <p:nvPr/>
        </p:nvSpPr>
        <p:spPr>
          <a:xfrm>
            <a:off x="4072574" y="3363754"/>
            <a:ext cx="504056" cy="50405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258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</TotalTime>
  <Words>969</Words>
  <Application>Microsoft Office PowerPoint</Application>
  <PresentationFormat>Affichage à l'écran (4:3)</PresentationFormat>
  <Paragraphs>135</Paragraphs>
  <Slides>36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39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Damien Jaujard</dc:creator>
  <cp:lastModifiedBy>B. Boucher</cp:lastModifiedBy>
  <cp:revision>246</cp:revision>
  <dcterms:created xsi:type="dcterms:W3CDTF">2019-11-01T10:41:56Z</dcterms:created>
  <dcterms:modified xsi:type="dcterms:W3CDTF">2020-06-29T13:54:06Z</dcterms:modified>
</cp:coreProperties>
</file>