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5" r:id="rId8"/>
    <p:sldId id="266" r:id="rId9"/>
    <p:sldId id="268" r:id="rId10"/>
    <p:sldId id="269" r:id="rId11"/>
    <p:sldId id="270" r:id="rId12"/>
    <p:sldId id="271" r:id="rId13"/>
    <p:sldId id="272" r:id="rId14"/>
    <p:sldId id="273" r:id="rId15"/>
    <p:sldId id="275" r:id="rId16"/>
    <p:sldId id="276" r:id="rId17"/>
    <p:sldId id="277" r:id="rId18"/>
    <p:sldId id="278" r:id="rId19"/>
    <p:sldId id="280" r:id="rId20"/>
    <p:sldId id="281" r:id="rId21"/>
    <p:sldId id="283" r:id="rId22"/>
    <p:sldId id="284" r:id="rId23"/>
    <p:sldId id="285" r:id="rId24"/>
    <p:sldId id="286" r:id="rId25"/>
    <p:sldId id="287" r:id="rId26"/>
    <p:sldId id="288" r:id="rId27"/>
    <p:sldId id="289" r:id="rId28"/>
    <p:sldId id="290" r:id="rId29"/>
    <p:sldId id="264" r:id="rId30"/>
    <p:sldId id="263" r:id="rId31"/>
    <p:sldId id="267" r:id="rId32"/>
    <p:sldId id="274" r:id="rId33"/>
    <p:sldId id="279" r:id="rId34"/>
    <p:sldId id="282" r:id="rId35"/>
    <p:sldId id="291" r:id="rId36"/>
    <p:sldId id="292" r:id="rId37"/>
    <p:sldId id="293" r:id="rId38"/>
  </p:sldIdLst>
  <p:sldSz cx="12192000" cy="6858000"/>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0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9E7E71-E7D8-4747-A6C8-FC6D7B1CCD72}" v="2" dt="2019-04-03T21:00:30.84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4660"/>
  </p:normalViewPr>
  <p:slideViewPr>
    <p:cSldViewPr snapToGrid="0">
      <p:cViewPr varScale="1">
        <p:scale>
          <a:sx n="72" d="100"/>
          <a:sy n="72" d="100"/>
        </p:scale>
        <p:origin x="78"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 fenaert" userId="377dea76bb7355c0" providerId="LiveId" clId="{C79E7E71-E7D8-4747-A6C8-FC6D7B1CCD72}"/>
    <pc:docChg chg="undo modSld">
      <pc:chgData name="mel fenaert" userId="377dea76bb7355c0" providerId="LiveId" clId="{C79E7E71-E7D8-4747-A6C8-FC6D7B1CCD72}" dt="2019-04-03T21:00:30.841" v="6"/>
      <pc:docMkLst>
        <pc:docMk/>
      </pc:docMkLst>
      <pc:sldChg chg="addSp delSp modSp">
        <pc:chgData name="mel fenaert" userId="377dea76bb7355c0" providerId="LiveId" clId="{C79E7E71-E7D8-4747-A6C8-FC6D7B1CCD72}" dt="2019-04-03T21:00:30.841" v="6"/>
        <pc:sldMkLst>
          <pc:docMk/>
          <pc:sldMk cId="3492653503" sldId="279"/>
        </pc:sldMkLst>
        <pc:spChg chg="mod">
          <ac:chgData name="mel fenaert" userId="377dea76bb7355c0" providerId="LiveId" clId="{C79E7E71-E7D8-4747-A6C8-FC6D7B1CCD72}" dt="2019-04-03T20:59:52.945" v="0" actId="14100"/>
          <ac:spMkLst>
            <pc:docMk/>
            <pc:sldMk cId="3492653503" sldId="279"/>
            <ac:spMk id="6" creationId="{B5C2D686-AF9E-4A73-A762-A314F04A694B}"/>
          </ac:spMkLst>
        </pc:spChg>
        <pc:spChg chg="add del">
          <ac:chgData name="mel fenaert" userId="377dea76bb7355c0" providerId="LiveId" clId="{C79E7E71-E7D8-4747-A6C8-FC6D7B1CCD72}" dt="2019-04-03T21:00:30.841" v="6"/>
          <ac:spMkLst>
            <pc:docMk/>
            <pc:sldMk cId="3492653503" sldId="279"/>
            <ac:spMk id="8" creationId="{8522BE21-7C15-4B24-9D03-24B797C928B7}"/>
          </ac:spMkLst>
        </pc:spChg>
        <pc:picChg chg="mod">
          <ac:chgData name="mel fenaert" userId="377dea76bb7355c0" providerId="LiveId" clId="{C79E7E71-E7D8-4747-A6C8-FC6D7B1CCD72}" dt="2019-04-03T21:00:30.408" v="5" actId="1076"/>
          <ac:picMkLst>
            <pc:docMk/>
            <pc:sldMk cId="3492653503" sldId="279"/>
            <ac:picMk id="5" creationId="{12D5F3B8-5D4A-4BAA-ADA8-16EB03BEE4A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B832BD-459A-46F6-83DB-D45CB5885E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2C69351-17CD-4118-9B9B-A2B916A215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66A7F66-3BB7-486C-B22F-8D6637BC9BDC}"/>
              </a:ext>
            </a:extLst>
          </p:cNvPr>
          <p:cNvSpPr>
            <a:spLocks noGrp="1"/>
          </p:cNvSpPr>
          <p:nvPr>
            <p:ph type="dt" sz="half" idx="10"/>
          </p:nvPr>
        </p:nvSpPr>
        <p:spPr/>
        <p:txBody>
          <a:bodyPr/>
          <a:lstStyle/>
          <a:p>
            <a:fld id="{7FA77D6A-CF03-4114-9075-730C6DACDBE5}" type="datetimeFigureOut">
              <a:rPr lang="fr-FR" smtClean="0"/>
              <a:t>03/04/2019</a:t>
            </a:fld>
            <a:endParaRPr lang="fr-FR"/>
          </a:p>
        </p:txBody>
      </p:sp>
      <p:sp>
        <p:nvSpPr>
          <p:cNvPr id="5" name="Espace réservé du pied de page 4">
            <a:extLst>
              <a:ext uri="{FF2B5EF4-FFF2-40B4-BE49-F238E27FC236}">
                <a16:creationId xmlns:a16="http://schemas.microsoft.com/office/drawing/2014/main" id="{4A8B131E-78EF-4E3B-9F2D-D2F939DA4D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3FD7DB-F560-4569-9110-F5BE113A3840}"/>
              </a:ext>
            </a:extLst>
          </p:cNvPr>
          <p:cNvSpPr>
            <a:spLocks noGrp="1"/>
          </p:cNvSpPr>
          <p:nvPr>
            <p:ph type="sldNum" sz="quarter" idx="12"/>
          </p:nvPr>
        </p:nvSpPr>
        <p:spPr/>
        <p:txBody>
          <a:bodyPr/>
          <a:lstStyle/>
          <a:p>
            <a:fld id="{F7D176CC-7932-41CF-940F-1FD9BDA2612E}" type="slidenum">
              <a:rPr lang="fr-FR" smtClean="0"/>
              <a:t>‹N°›</a:t>
            </a:fld>
            <a:endParaRPr lang="fr-FR"/>
          </a:p>
        </p:txBody>
      </p:sp>
    </p:spTree>
    <p:extLst>
      <p:ext uri="{BB962C8B-B14F-4D97-AF65-F5344CB8AC3E}">
        <p14:creationId xmlns:p14="http://schemas.microsoft.com/office/powerpoint/2010/main" val="171343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3A32F-4561-467F-96F4-DF5028DA95E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11ABC1E-6C55-40A3-8B61-49C043168D2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924EBD-3C97-485C-BFA9-DC071ADF2DF3}"/>
              </a:ext>
            </a:extLst>
          </p:cNvPr>
          <p:cNvSpPr>
            <a:spLocks noGrp="1"/>
          </p:cNvSpPr>
          <p:nvPr>
            <p:ph type="dt" sz="half" idx="10"/>
          </p:nvPr>
        </p:nvSpPr>
        <p:spPr/>
        <p:txBody>
          <a:bodyPr/>
          <a:lstStyle/>
          <a:p>
            <a:fld id="{7FA77D6A-CF03-4114-9075-730C6DACDBE5}" type="datetimeFigureOut">
              <a:rPr lang="fr-FR" smtClean="0"/>
              <a:t>03/04/2019</a:t>
            </a:fld>
            <a:endParaRPr lang="fr-FR"/>
          </a:p>
        </p:txBody>
      </p:sp>
      <p:sp>
        <p:nvSpPr>
          <p:cNvPr id="5" name="Espace réservé du pied de page 4">
            <a:extLst>
              <a:ext uri="{FF2B5EF4-FFF2-40B4-BE49-F238E27FC236}">
                <a16:creationId xmlns:a16="http://schemas.microsoft.com/office/drawing/2014/main" id="{3AD42555-C33A-4931-B088-5643F115CD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D9AC11-46B3-46D5-9F52-DB0BDBB99A25}"/>
              </a:ext>
            </a:extLst>
          </p:cNvPr>
          <p:cNvSpPr>
            <a:spLocks noGrp="1"/>
          </p:cNvSpPr>
          <p:nvPr>
            <p:ph type="sldNum" sz="quarter" idx="12"/>
          </p:nvPr>
        </p:nvSpPr>
        <p:spPr/>
        <p:txBody>
          <a:bodyPr/>
          <a:lstStyle/>
          <a:p>
            <a:fld id="{F7D176CC-7932-41CF-940F-1FD9BDA2612E}" type="slidenum">
              <a:rPr lang="fr-FR" smtClean="0"/>
              <a:t>‹N°›</a:t>
            </a:fld>
            <a:endParaRPr lang="fr-FR"/>
          </a:p>
        </p:txBody>
      </p:sp>
    </p:spTree>
    <p:extLst>
      <p:ext uri="{BB962C8B-B14F-4D97-AF65-F5344CB8AC3E}">
        <p14:creationId xmlns:p14="http://schemas.microsoft.com/office/powerpoint/2010/main" val="1044592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DB91620-3E85-4A15-981F-CF666FD65E1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00B4CF0-47D3-46F1-85C4-489B050925C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F5B7B8-15CB-44D6-9FF5-82291FA4AF7D}"/>
              </a:ext>
            </a:extLst>
          </p:cNvPr>
          <p:cNvSpPr>
            <a:spLocks noGrp="1"/>
          </p:cNvSpPr>
          <p:nvPr>
            <p:ph type="dt" sz="half" idx="10"/>
          </p:nvPr>
        </p:nvSpPr>
        <p:spPr/>
        <p:txBody>
          <a:bodyPr/>
          <a:lstStyle/>
          <a:p>
            <a:fld id="{7FA77D6A-CF03-4114-9075-730C6DACDBE5}" type="datetimeFigureOut">
              <a:rPr lang="fr-FR" smtClean="0"/>
              <a:t>03/04/2019</a:t>
            </a:fld>
            <a:endParaRPr lang="fr-FR"/>
          </a:p>
        </p:txBody>
      </p:sp>
      <p:sp>
        <p:nvSpPr>
          <p:cNvPr id="5" name="Espace réservé du pied de page 4">
            <a:extLst>
              <a:ext uri="{FF2B5EF4-FFF2-40B4-BE49-F238E27FC236}">
                <a16:creationId xmlns:a16="http://schemas.microsoft.com/office/drawing/2014/main" id="{12EAFBF3-D778-4D1B-998A-CA2F972636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DF5D38-7F6A-42CB-BA63-6DD823C33BE9}"/>
              </a:ext>
            </a:extLst>
          </p:cNvPr>
          <p:cNvSpPr>
            <a:spLocks noGrp="1"/>
          </p:cNvSpPr>
          <p:nvPr>
            <p:ph type="sldNum" sz="quarter" idx="12"/>
          </p:nvPr>
        </p:nvSpPr>
        <p:spPr/>
        <p:txBody>
          <a:bodyPr/>
          <a:lstStyle/>
          <a:p>
            <a:fld id="{F7D176CC-7932-41CF-940F-1FD9BDA2612E}" type="slidenum">
              <a:rPr lang="fr-FR" smtClean="0"/>
              <a:t>‹N°›</a:t>
            </a:fld>
            <a:endParaRPr lang="fr-FR"/>
          </a:p>
        </p:txBody>
      </p:sp>
    </p:spTree>
    <p:extLst>
      <p:ext uri="{BB962C8B-B14F-4D97-AF65-F5344CB8AC3E}">
        <p14:creationId xmlns:p14="http://schemas.microsoft.com/office/powerpoint/2010/main" val="156971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BBE4B-3D6E-476C-ACDD-E82A582DE6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E5552FC-0A99-4224-81EF-D9BA01B40CF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6C5FAB-B3DE-4EA3-B435-2FBBA5184DD1}"/>
              </a:ext>
            </a:extLst>
          </p:cNvPr>
          <p:cNvSpPr>
            <a:spLocks noGrp="1"/>
          </p:cNvSpPr>
          <p:nvPr>
            <p:ph type="dt" sz="half" idx="10"/>
          </p:nvPr>
        </p:nvSpPr>
        <p:spPr/>
        <p:txBody>
          <a:bodyPr/>
          <a:lstStyle/>
          <a:p>
            <a:fld id="{7FA77D6A-CF03-4114-9075-730C6DACDBE5}" type="datetimeFigureOut">
              <a:rPr lang="fr-FR" smtClean="0"/>
              <a:t>03/04/2019</a:t>
            </a:fld>
            <a:endParaRPr lang="fr-FR"/>
          </a:p>
        </p:txBody>
      </p:sp>
      <p:sp>
        <p:nvSpPr>
          <p:cNvPr id="5" name="Espace réservé du pied de page 4">
            <a:extLst>
              <a:ext uri="{FF2B5EF4-FFF2-40B4-BE49-F238E27FC236}">
                <a16:creationId xmlns:a16="http://schemas.microsoft.com/office/drawing/2014/main" id="{C080181A-DE42-4CBD-98DD-FFF38078B8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CF2454-D771-4D38-8A3F-7849831D68B0}"/>
              </a:ext>
            </a:extLst>
          </p:cNvPr>
          <p:cNvSpPr>
            <a:spLocks noGrp="1"/>
          </p:cNvSpPr>
          <p:nvPr>
            <p:ph type="sldNum" sz="quarter" idx="12"/>
          </p:nvPr>
        </p:nvSpPr>
        <p:spPr/>
        <p:txBody>
          <a:bodyPr/>
          <a:lstStyle/>
          <a:p>
            <a:fld id="{F7D176CC-7932-41CF-940F-1FD9BDA2612E}" type="slidenum">
              <a:rPr lang="fr-FR" smtClean="0"/>
              <a:t>‹N°›</a:t>
            </a:fld>
            <a:endParaRPr lang="fr-FR"/>
          </a:p>
        </p:txBody>
      </p:sp>
    </p:spTree>
    <p:extLst>
      <p:ext uri="{BB962C8B-B14F-4D97-AF65-F5344CB8AC3E}">
        <p14:creationId xmlns:p14="http://schemas.microsoft.com/office/powerpoint/2010/main" val="98205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27BB3-0A1B-42FB-9942-A669DF52C3B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C0D6EA6-2A1E-409E-9FBF-F61EE5480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69EEEA3-31C4-491D-818E-1BB757135FD5}"/>
              </a:ext>
            </a:extLst>
          </p:cNvPr>
          <p:cNvSpPr>
            <a:spLocks noGrp="1"/>
          </p:cNvSpPr>
          <p:nvPr>
            <p:ph type="dt" sz="half" idx="10"/>
          </p:nvPr>
        </p:nvSpPr>
        <p:spPr/>
        <p:txBody>
          <a:bodyPr/>
          <a:lstStyle/>
          <a:p>
            <a:fld id="{7FA77D6A-CF03-4114-9075-730C6DACDBE5}" type="datetimeFigureOut">
              <a:rPr lang="fr-FR" smtClean="0"/>
              <a:t>03/04/2019</a:t>
            </a:fld>
            <a:endParaRPr lang="fr-FR"/>
          </a:p>
        </p:txBody>
      </p:sp>
      <p:sp>
        <p:nvSpPr>
          <p:cNvPr id="5" name="Espace réservé du pied de page 4">
            <a:extLst>
              <a:ext uri="{FF2B5EF4-FFF2-40B4-BE49-F238E27FC236}">
                <a16:creationId xmlns:a16="http://schemas.microsoft.com/office/drawing/2014/main" id="{2959F4A0-203E-4DBD-ACF3-EE3A462013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32E13C-E351-4CC7-8234-D789D11186F8}"/>
              </a:ext>
            </a:extLst>
          </p:cNvPr>
          <p:cNvSpPr>
            <a:spLocks noGrp="1"/>
          </p:cNvSpPr>
          <p:nvPr>
            <p:ph type="sldNum" sz="quarter" idx="12"/>
          </p:nvPr>
        </p:nvSpPr>
        <p:spPr/>
        <p:txBody>
          <a:bodyPr/>
          <a:lstStyle/>
          <a:p>
            <a:fld id="{F7D176CC-7932-41CF-940F-1FD9BDA2612E}" type="slidenum">
              <a:rPr lang="fr-FR" smtClean="0"/>
              <a:t>‹N°›</a:t>
            </a:fld>
            <a:endParaRPr lang="fr-FR"/>
          </a:p>
        </p:txBody>
      </p:sp>
    </p:spTree>
    <p:extLst>
      <p:ext uri="{BB962C8B-B14F-4D97-AF65-F5344CB8AC3E}">
        <p14:creationId xmlns:p14="http://schemas.microsoft.com/office/powerpoint/2010/main" val="322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F8097-8A0D-4610-82F4-68EBA842FC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56CCB2-6848-4E46-A669-858BADC664C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D603F1D-0C39-4927-ADDD-102065606D9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8512C6F-D9CB-4C35-A679-0E8ED34B34FF}"/>
              </a:ext>
            </a:extLst>
          </p:cNvPr>
          <p:cNvSpPr>
            <a:spLocks noGrp="1"/>
          </p:cNvSpPr>
          <p:nvPr>
            <p:ph type="dt" sz="half" idx="10"/>
          </p:nvPr>
        </p:nvSpPr>
        <p:spPr/>
        <p:txBody>
          <a:bodyPr/>
          <a:lstStyle/>
          <a:p>
            <a:fld id="{7FA77D6A-CF03-4114-9075-730C6DACDBE5}" type="datetimeFigureOut">
              <a:rPr lang="fr-FR" smtClean="0"/>
              <a:t>03/04/2019</a:t>
            </a:fld>
            <a:endParaRPr lang="fr-FR"/>
          </a:p>
        </p:txBody>
      </p:sp>
      <p:sp>
        <p:nvSpPr>
          <p:cNvPr id="6" name="Espace réservé du pied de page 5">
            <a:extLst>
              <a:ext uri="{FF2B5EF4-FFF2-40B4-BE49-F238E27FC236}">
                <a16:creationId xmlns:a16="http://schemas.microsoft.com/office/drawing/2014/main" id="{1D3A2DC5-D9D7-4FBB-8760-2BA6C894231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9759F27-5A60-4E5C-B627-FC2FD5A64653}"/>
              </a:ext>
            </a:extLst>
          </p:cNvPr>
          <p:cNvSpPr>
            <a:spLocks noGrp="1"/>
          </p:cNvSpPr>
          <p:nvPr>
            <p:ph type="sldNum" sz="quarter" idx="12"/>
          </p:nvPr>
        </p:nvSpPr>
        <p:spPr/>
        <p:txBody>
          <a:bodyPr/>
          <a:lstStyle/>
          <a:p>
            <a:fld id="{F7D176CC-7932-41CF-940F-1FD9BDA2612E}" type="slidenum">
              <a:rPr lang="fr-FR" smtClean="0"/>
              <a:t>‹N°›</a:t>
            </a:fld>
            <a:endParaRPr lang="fr-FR"/>
          </a:p>
        </p:txBody>
      </p:sp>
    </p:spTree>
    <p:extLst>
      <p:ext uri="{BB962C8B-B14F-4D97-AF65-F5344CB8AC3E}">
        <p14:creationId xmlns:p14="http://schemas.microsoft.com/office/powerpoint/2010/main" val="187258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38B817-2939-400F-A054-B568829C10F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F8ED50F-7F20-407D-B9EC-134A3669FB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B8F247E-3553-4EED-8012-6B1B870386A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9E2456C-4364-4D0D-8B7E-B853ED6B34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552F027-E3A9-4A38-8B8B-3AB18F63B54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22725F6-9AD4-46F7-91C1-BCDE4E487F06}"/>
              </a:ext>
            </a:extLst>
          </p:cNvPr>
          <p:cNvSpPr>
            <a:spLocks noGrp="1"/>
          </p:cNvSpPr>
          <p:nvPr>
            <p:ph type="dt" sz="half" idx="10"/>
          </p:nvPr>
        </p:nvSpPr>
        <p:spPr/>
        <p:txBody>
          <a:bodyPr/>
          <a:lstStyle/>
          <a:p>
            <a:fld id="{7FA77D6A-CF03-4114-9075-730C6DACDBE5}" type="datetimeFigureOut">
              <a:rPr lang="fr-FR" smtClean="0"/>
              <a:t>03/04/2019</a:t>
            </a:fld>
            <a:endParaRPr lang="fr-FR"/>
          </a:p>
        </p:txBody>
      </p:sp>
      <p:sp>
        <p:nvSpPr>
          <p:cNvPr id="8" name="Espace réservé du pied de page 7">
            <a:extLst>
              <a:ext uri="{FF2B5EF4-FFF2-40B4-BE49-F238E27FC236}">
                <a16:creationId xmlns:a16="http://schemas.microsoft.com/office/drawing/2014/main" id="{D32BA8F0-8FEC-46C5-A432-BB05FA3BCDD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0ABCF92-8329-4B44-B64E-5D44C73E033A}"/>
              </a:ext>
            </a:extLst>
          </p:cNvPr>
          <p:cNvSpPr>
            <a:spLocks noGrp="1"/>
          </p:cNvSpPr>
          <p:nvPr>
            <p:ph type="sldNum" sz="quarter" idx="12"/>
          </p:nvPr>
        </p:nvSpPr>
        <p:spPr/>
        <p:txBody>
          <a:bodyPr/>
          <a:lstStyle/>
          <a:p>
            <a:fld id="{F7D176CC-7932-41CF-940F-1FD9BDA2612E}" type="slidenum">
              <a:rPr lang="fr-FR" smtClean="0"/>
              <a:t>‹N°›</a:t>
            </a:fld>
            <a:endParaRPr lang="fr-FR"/>
          </a:p>
        </p:txBody>
      </p:sp>
    </p:spTree>
    <p:extLst>
      <p:ext uri="{BB962C8B-B14F-4D97-AF65-F5344CB8AC3E}">
        <p14:creationId xmlns:p14="http://schemas.microsoft.com/office/powerpoint/2010/main" val="246067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EEA41-B047-4965-A0E1-B1D869A8C35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C064D5-E5B1-47CA-A0CC-5D9B9633558D}"/>
              </a:ext>
            </a:extLst>
          </p:cNvPr>
          <p:cNvSpPr>
            <a:spLocks noGrp="1"/>
          </p:cNvSpPr>
          <p:nvPr>
            <p:ph type="dt" sz="half" idx="10"/>
          </p:nvPr>
        </p:nvSpPr>
        <p:spPr/>
        <p:txBody>
          <a:bodyPr/>
          <a:lstStyle/>
          <a:p>
            <a:fld id="{7FA77D6A-CF03-4114-9075-730C6DACDBE5}" type="datetimeFigureOut">
              <a:rPr lang="fr-FR" smtClean="0"/>
              <a:t>03/04/2019</a:t>
            </a:fld>
            <a:endParaRPr lang="fr-FR"/>
          </a:p>
        </p:txBody>
      </p:sp>
      <p:sp>
        <p:nvSpPr>
          <p:cNvPr id="4" name="Espace réservé du pied de page 3">
            <a:extLst>
              <a:ext uri="{FF2B5EF4-FFF2-40B4-BE49-F238E27FC236}">
                <a16:creationId xmlns:a16="http://schemas.microsoft.com/office/drawing/2014/main" id="{D30AA31B-82E4-46CF-A77E-45D62176721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2CDF76E-0D6A-4B70-9876-2682DA393FD1}"/>
              </a:ext>
            </a:extLst>
          </p:cNvPr>
          <p:cNvSpPr>
            <a:spLocks noGrp="1"/>
          </p:cNvSpPr>
          <p:nvPr>
            <p:ph type="sldNum" sz="quarter" idx="12"/>
          </p:nvPr>
        </p:nvSpPr>
        <p:spPr/>
        <p:txBody>
          <a:bodyPr/>
          <a:lstStyle/>
          <a:p>
            <a:fld id="{F7D176CC-7932-41CF-940F-1FD9BDA2612E}" type="slidenum">
              <a:rPr lang="fr-FR" smtClean="0"/>
              <a:t>‹N°›</a:t>
            </a:fld>
            <a:endParaRPr lang="fr-FR"/>
          </a:p>
        </p:txBody>
      </p:sp>
    </p:spTree>
    <p:extLst>
      <p:ext uri="{BB962C8B-B14F-4D97-AF65-F5344CB8AC3E}">
        <p14:creationId xmlns:p14="http://schemas.microsoft.com/office/powerpoint/2010/main" val="5500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B3139A-719B-4E6A-B8B5-1AA71712461A}"/>
              </a:ext>
            </a:extLst>
          </p:cNvPr>
          <p:cNvSpPr>
            <a:spLocks noGrp="1"/>
          </p:cNvSpPr>
          <p:nvPr>
            <p:ph type="dt" sz="half" idx="10"/>
          </p:nvPr>
        </p:nvSpPr>
        <p:spPr/>
        <p:txBody>
          <a:bodyPr/>
          <a:lstStyle/>
          <a:p>
            <a:fld id="{7FA77D6A-CF03-4114-9075-730C6DACDBE5}" type="datetimeFigureOut">
              <a:rPr lang="fr-FR" smtClean="0"/>
              <a:t>03/04/2019</a:t>
            </a:fld>
            <a:endParaRPr lang="fr-FR"/>
          </a:p>
        </p:txBody>
      </p:sp>
      <p:sp>
        <p:nvSpPr>
          <p:cNvPr id="3" name="Espace réservé du pied de page 2">
            <a:extLst>
              <a:ext uri="{FF2B5EF4-FFF2-40B4-BE49-F238E27FC236}">
                <a16:creationId xmlns:a16="http://schemas.microsoft.com/office/drawing/2014/main" id="{CC084030-0185-4ECA-98E0-CDFEA54C0EA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FDBCE37-050D-44E5-BEF5-BB359413F795}"/>
              </a:ext>
            </a:extLst>
          </p:cNvPr>
          <p:cNvSpPr>
            <a:spLocks noGrp="1"/>
          </p:cNvSpPr>
          <p:nvPr>
            <p:ph type="sldNum" sz="quarter" idx="12"/>
          </p:nvPr>
        </p:nvSpPr>
        <p:spPr/>
        <p:txBody>
          <a:bodyPr/>
          <a:lstStyle/>
          <a:p>
            <a:fld id="{F7D176CC-7932-41CF-940F-1FD9BDA2612E}" type="slidenum">
              <a:rPr lang="fr-FR" smtClean="0"/>
              <a:t>‹N°›</a:t>
            </a:fld>
            <a:endParaRPr lang="fr-FR"/>
          </a:p>
        </p:txBody>
      </p:sp>
    </p:spTree>
    <p:extLst>
      <p:ext uri="{BB962C8B-B14F-4D97-AF65-F5344CB8AC3E}">
        <p14:creationId xmlns:p14="http://schemas.microsoft.com/office/powerpoint/2010/main" val="349280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CD17CA-4411-453F-A203-A50DE0CD8D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51AF64C-9D60-43DE-BC7F-8E5351360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2DFA7EE-E2F8-4341-BBE6-743BE5B2C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79BD07B-0E63-4B4F-ABA3-F6FDA472AF18}"/>
              </a:ext>
            </a:extLst>
          </p:cNvPr>
          <p:cNvSpPr>
            <a:spLocks noGrp="1"/>
          </p:cNvSpPr>
          <p:nvPr>
            <p:ph type="dt" sz="half" idx="10"/>
          </p:nvPr>
        </p:nvSpPr>
        <p:spPr/>
        <p:txBody>
          <a:bodyPr/>
          <a:lstStyle/>
          <a:p>
            <a:fld id="{7FA77D6A-CF03-4114-9075-730C6DACDBE5}" type="datetimeFigureOut">
              <a:rPr lang="fr-FR" smtClean="0"/>
              <a:t>03/04/2019</a:t>
            </a:fld>
            <a:endParaRPr lang="fr-FR"/>
          </a:p>
        </p:txBody>
      </p:sp>
      <p:sp>
        <p:nvSpPr>
          <p:cNvPr id="6" name="Espace réservé du pied de page 5">
            <a:extLst>
              <a:ext uri="{FF2B5EF4-FFF2-40B4-BE49-F238E27FC236}">
                <a16:creationId xmlns:a16="http://schemas.microsoft.com/office/drawing/2014/main" id="{20A11503-D48A-4CEF-B529-EE3DB0E216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7FBA38-C002-4869-9BBB-34492D350825}"/>
              </a:ext>
            </a:extLst>
          </p:cNvPr>
          <p:cNvSpPr>
            <a:spLocks noGrp="1"/>
          </p:cNvSpPr>
          <p:nvPr>
            <p:ph type="sldNum" sz="quarter" idx="12"/>
          </p:nvPr>
        </p:nvSpPr>
        <p:spPr/>
        <p:txBody>
          <a:bodyPr/>
          <a:lstStyle/>
          <a:p>
            <a:fld id="{F7D176CC-7932-41CF-940F-1FD9BDA2612E}" type="slidenum">
              <a:rPr lang="fr-FR" smtClean="0"/>
              <a:t>‹N°›</a:t>
            </a:fld>
            <a:endParaRPr lang="fr-FR"/>
          </a:p>
        </p:txBody>
      </p:sp>
    </p:spTree>
    <p:extLst>
      <p:ext uri="{BB962C8B-B14F-4D97-AF65-F5344CB8AC3E}">
        <p14:creationId xmlns:p14="http://schemas.microsoft.com/office/powerpoint/2010/main" val="34112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C200F-0F95-4F72-AFB0-A815273781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E592231-BEED-47F0-8F42-4F8848C8B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D36BCF7-494C-4F38-B506-13D8B9DFA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7D8FA3E-6A3F-430C-A7BA-CF520FBDDF7F}"/>
              </a:ext>
            </a:extLst>
          </p:cNvPr>
          <p:cNvSpPr>
            <a:spLocks noGrp="1"/>
          </p:cNvSpPr>
          <p:nvPr>
            <p:ph type="dt" sz="half" idx="10"/>
          </p:nvPr>
        </p:nvSpPr>
        <p:spPr/>
        <p:txBody>
          <a:bodyPr/>
          <a:lstStyle/>
          <a:p>
            <a:fld id="{7FA77D6A-CF03-4114-9075-730C6DACDBE5}" type="datetimeFigureOut">
              <a:rPr lang="fr-FR" smtClean="0"/>
              <a:t>03/04/2019</a:t>
            </a:fld>
            <a:endParaRPr lang="fr-FR"/>
          </a:p>
        </p:txBody>
      </p:sp>
      <p:sp>
        <p:nvSpPr>
          <p:cNvPr id="6" name="Espace réservé du pied de page 5">
            <a:extLst>
              <a:ext uri="{FF2B5EF4-FFF2-40B4-BE49-F238E27FC236}">
                <a16:creationId xmlns:a16="http://schemas.microsoft.com/office/drawing/2014/main" id="{7645227D-1E62-4D7C-B2C8-A65CB57ABE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0A9517E-F552-4A30-AB0A-9F8BF43B3227}"/>
              </a:ext>
            </a:extLst>
          </p:cNvPr>
          <p:cNvSpPr>
            <a:spLocks noGrp="1"/>
          </p:cNvSpPr>
          <p:nvPr>
            <p:ph type="sldNum" sz="quarter" idx="12"/>
          </p:nvPr>
        </p:nvSpPr>
        <p:spPr/>
        <p:txBody>
          <a:bodyPr/>
          <a:lstStyle/>
          <a:p>
            <a:fld id="{F7D176CC-7932-41CF-940F-1FD9BDA2612E}" type="slidenum">
              <a:rPr lang="fr-FR" smtClean="0"/>
              <a:t>‹N°›</a:t>
            </a:fld>
            <a:endParaRPr lang="fr-FR"/>
          </a:p>
        </p:txBody>
      </p:sp>
    </p:spTree>
    <p:extLst>
      <p:ext uri="{BB962C8B-B14F-4D97-AF65-F5344CB8AC3E}">
        <p14:creationId xmlns:p14="http://schemas.microsoft.com/office/powerpoint/2010/main" val="65929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DE95F60-F781-4FFA-B1C5-34DEBA2B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B99E6EF-2AB2-40F1-8BFA-622029E7B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98B163-B751-4430-B2AF-18B92B63F1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77D6A-CF03-4114-9075-730C6DACDBE5}" type="datetimeFigureOut">
              <a:rPr lang="fr-FR" smtClean="0"/>
              <a:t>03/04/2019</a:t>
            </a:fld>
            <a:endParaRPr lang="fr-FR"/>
          </a:p>
        </p:txBody>
      </p:sp>
      <p:sp>
        <p:nvSpPr>
          <p:cNvPr id="5" name="Espace réservé du pied de page 4">
            <a:extLst>
              <a:ext uri="{FF2B5EF4-FFF2-40B4-BE49-F238E27FC236}">
                <a16:creationId xmlns:a16="http://schemas.microsoft.com/office/drawing/2014/main" id="{1ED53CA0-F2DD-4EF7-9D1B-3B0CBFC517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DC2391D-6333-4909-B082-ABCB857DB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176CC-7932-41CF-940F-1FD9BDA2612E}" type="slidenum">
              <a:rPr lang="fr-FR" smtClean="0"/>
              <a:t>‹N°›</a:t>
            </a:fld>
            <a:endParaRPr lang="fr-FR"/>
          </a:p>
        </p:txBody>
      </p:sp>
    </p:spTree>
    <p:extLst>
      <p:ext uri="{BB962C8B-B14F-4D97-AF65-F5344CB8AC3E}">
        <p14:creationId xmlns:p14="http://schemas.microsoft.com/office/powerpoint/2010/main" val="113997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r.wikipedia.org/wiki/Giusto_Sustermans"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hyperlink" Target="https://commons.wikimedia.org/wiki/File:Justus_Sustermans_-_Portrait_of_Galileo_Galilei,_1636.jpg?uselang=f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Buffon_1707-1788.jpg?uselang=fr"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hyperlink" Target="https://www.lespritsorcier.org/wp-content/uploads/2016/07/Lord_Kelvin_photograph1.jp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https://upload.wikimedia.org/wikipedia/commons/thumb/b/b3/Eratosthene.01.png/220px-Eratosthene.01.pn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https://upload.wikimedia.org/wikipedia/commons/thumb/b/b3/Eratosthene.01.png/220px-Eratosthene.01.p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Ptolemy_16century.jpg?uselang=fr"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Nikolaus_Kopernikus.jpg?uselang=fr"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120CF51-DAD8-4322-B9B8-8A26BC1E6872}"/>
              </a:ext>
            </a:extLst>
          </p:cNvPr>
          <p:cNvPicPr>
            <a:picLocks noChangeAspect="1"/>
          </p:cNvPicPr>
          <p:nvPr/>
        </p:nvPicPr>
        <p:blipFill>
          <a:blip r:embed="rId2"/>
          <a:stretch>
            <a:fillRect/>
          </a:stretch>
        </p:blipFill>
        <p:spPr>
          <a:xfrm>
            <a:off x="733425" y="3516630"/>
            <a:ext cx="1924050" cy="2533650"/>
          </a:xfrm>
          <a:prstGeom prst="rect">
            <a:avLst/>
          </a:prstGeom>
        </p:spPr>
      </p:pic>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algn="ctr"/>
            <a:r>
              <a:rPr lang="fr-FR" sz="5400" dirty="0">
                <a:latin typeface="Algerian" panose="04020705040A02060702" pitchFamily="82" charset="0"/>
              </a:rPr>
              <a:t>ANAXAGORE</a:t>
            </a:r>
            <a:endParaRPr lang="fr-FR" sz="5400" dirty="0">
              <a:effectLst/>
              <a:latin typeface="Algerian" panose="04020705040A02060702" pitchFamily="82" charset="0"/>
            </a:endParaRPr>
          </a:p>
          <a:p>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6902502" y="6133445"/>
            <a:ext cx="6096000" cy="1015663"/>
          </a:xfrm>
          <a:prstGeom prst="rect">
            <a:avLst/>
          </a:prstGeom>
        </p:spPr>
        <p:txBody>
          <a:bodyPr>
            <a:spAutoFit/>
          </a:bodyPr>
          <a:lstStyle/>
          <a:p>
            <a:pPr algn="ctr"/>
            <a:r>
              <a:rPr lang="fr-FR" sz="2000" b="1" dirty="0">
                <a:solidFill>
                  <a:srgbClr val="FFC000"/>
                </a:solidFill>
                <a:latin typeface="Calibri, sans-serif"/>
              </a:rPr>
              <a:t>Forme de la Terre</a:t>
            </a:r>
            <a:endParaRPr lang="fr-FR" sz="2000" b="1" dirty="0">
              <a:solidFill>
                <a:srgbClr val="FFC000"/>
              </a:solidFill>
            </a:endParaRPr>
          </a:p>
          <a:p>
            <a:br>
              <a:rPr lang="fr-FR" sz="2000" b="1" dirty="0">
                <a:solidFill>
                  <a:srgbClr val="FFC000"/>
                </a:solidFill>
              </a:rPr>
            </a:br>
            <a:endParaRPr lang="fr-FR" sz="2000" b="1" dirty="0">
              <a:solidFill>
                <a:srgbClr val="FFC000"/>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56157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135A7-E19D-47F0-8B5C-6F807D23B4C8}"/>
              </a:ext>
            </a:extLst>
          </p:cNvPr>
          <p:cNvSpPr/>
          <p:nvPr/>
        </p:nvSpPr>
        <p:spPr>
          <a:xfrm>
            <a:off x="339090" y="209256"/>
            <a:ext cx="11353800" cy="830997"/>
          </a:xfrm>
          <a:prstGeom prst="rect">
            <a:avLst/>
          </a:prstGeom>
        </p:spPr>
        <p:txBody>
          <a:bodyPr wrap="square">
            <a:spAutoFit/>
          </a:bodyPr>
          <a:lstStyle/>
          <a:p>
            <a:r>
              <a:rPr lang="fr-FR" sz="2400" dirty="0"/>
              <a:t>ÉNIGME </a:t>
            </a:r>
            <a:r>
              <a:rPr lang="fr-FR" sz="2400" b="1" dirty="0"/>
              <a:t>: Pour déterminer la date de l’observation de la grande comète, résoudre cette énigme</a:t>
            </a:r>
            <a:endParaRPr lang="fr-FR" sz="2400" dirty="0"/>
          </a:p>
        </p:txBody>
      </p:sp>
      <p:pic>
        <p:nvPicPr>
          <p:cNvPr id="4" name="Image4">
            <a:extLst>
              <a:ext uri="{FF2B5EF4-FFF2-40B4-BE49-F238E27FC236}">
                <a16:creationId xmlns:a16="http://schemas.microsoft.com/office/drawing/2014/main" id="{54A817C2-CD41-4933-82CA-0D256B5B2A92}"/>
              </a:ext>
            </a:extLst>
          </p:cNvPr>
          <p:cNvPicPr/>
          <p:nvPr/>
        </p:nvPicPr>
        <p:blipFill>
          <a:blip r:embed="rId2">
            <a:lum/>
            <a:alphaModFix/>
          </a:blip>
          <a:srcRect/>
          <a:stretch>
            <a:fillRect/>
          </a:stretch>
        </p:blipFill>
        <p:spPr>
          <a:xfrm>
            <a:off x="521812" y="2732088"/>
            <a:ext cx="8334057" cy="3296602"/>
          </a:xfrm>
          <a:prstGeom prst="rect">
            <a:avLst/>
          </a:prstGeom>
        </p:spPr>
      </p:pic>
      <p:pic>
        <p:nvPicPr>
          <p:cNvPr id="7" name="Image3">
            <a:extLst>
              <a:ext uri="{FF2B5EF4-FFF2-40B4-BE49-F238E27FC236}">
                <a16:creationId xmlns:a16="http://schemas.microsoft.com/office/drawing/2014/main" id="{C6FD756B-5191-4D2F-BCD4-92E7DCB8C644}"/>
              </a:ext>
            </a:extLst>
          </p:cNvPr>
          <p:cNvPicPr/>
          <p:nvPr/>
        </p:nvPicPr>
        <p:blipFill>
          <a:blip r:embed="rId3">
            <a:lum/>
            <a:alphaModFix/>
          </a:blip>
          <a:srcRect/>
          <a:stretch>
            <a:fillRect/>
          </a:stretch>
        </p:blipFill>
        <p:spPr>
          <a:xfrm>
            <a:off x="9038590" y="742633"/>
            <a:ext cx="2814320" cy="1989455"/>
          </a:xfrm>
          <a:prstGeom prst="rect">
            <a:avLst/>
          </a:prstGeom>
        </p:spPr>
      </p:pic>
    </p:spTree>
    <p:extLst>
      <p:ext uri="{BB962C8B-B14F-4D97-AF65-F5344CB8AC3E}">
        <p14:creationId xmlns:p14="http://schemas.microsoft.com/office/powerpoint/2010/main" val="404642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algn="ctr"/>
            <a:r>
              <a:rPr lang="fr-FR" sz="5400" dirty="0">
                <a:latin typeface="Algerian" panose="04020705040A02060702" pitchFamily="82" charset="0"/>
              </a:rPr>
              <a:t>KEPLER</a:t>
            </a:r>
            <a:endParaRPr lang="fr-FR" sz="5400" dirty="0">
              <a:effectLst/>
              <a:latin typeface="Algerian" panose="04020705040A02060702" pitchFamily="82" charset="0"/>
            </a:endParaRPr>
          </a:p>
          <a:p>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7246621" y="6236315"/>
            <a:ext cx="6096000" cy="1015663"/>
          </a:xfrm>
          <a:prstGeom prst="rect">
            <a:avLst/>
          </a:prstGeom>
        </p:spPr>
        <p:txBody>
          <a:bodyPr>
            <a:spAutoFit/>
          </a:bodyPr>
          <a:lstStyle/>
          <a:p>
            <a:pPr algn="ctr"/>
            <a:r>
              <a:rPr lang="fr-FR" sz="2000" b="1" dirty="0">
                <a:solidFill>
                  <a:schemeClr val="accent4">
                    <a:lumMod val="50000"/>
                  </a:schemeClr>
                </a:solidFill>
                <a:latin typeface="Calibri, sans-serif"/>
              </a:rPr>
              <a:t>Mouvement de la Terre</a:t>
            </a:r>
            <a:endParaRPr lang="fr-FR" sz="2000" b="1" dirty="0">
              <a:solidFill>
                <a:schemeClr val="accent4">
                  <a:lumMod val="50000"/>
                </a:schemeClr>
              </a:solidFill>
            </a:endParaRPr>
          </a:p>
          <a:p>
            <a:br>
              <a:rPr lang="fr-FR" sz="2000" b="1" dirty="0">
                <a:solidFill>
                  <a:schemeClr val="accent4">
                    <a:lumMod val="50000"/>
                  </a:schemeClr>
                </a:solidFill>
              </a:rPr>
            </a:br>
            <a:endParaRPr lang="fr-FR" sz="2000" b="1" dirty="0">
              <a:solidFill>
                <a:schemeClr val="accent4">
                  <a:lumMod val="50000"/>
                </a:schemeClr>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12" name="Image1">
            <a:extLst>
              <a:ext uri="{FF2B5EF4-FFF2-40B4-BE49-F238E27FC236}">
                <a16:creationId xmlns:a16="http://schemas.microsoft.com/office/drawing/2014/main" id="{C8625A06-CBF7-4C16-8B25-12DE40D0B5D3}"/>
              </a:ext>
            </a:extLst>
          </p:cNvPr>
          <p:cNvPicPr/>
          <p:nvPr/>
        </p:nvPicPr>
        <p:blipFill>
          <a:blip r:embed="rId3">
            <a:lum/>
            <a:alphaModFix/>
          </a:blip>
          <a:srcRect/>
          <a:stretch>
            <a:fillRect/>
          </a:stretch>
        </p:blipFill>
        <p:spPr>
          <a:xfrm>
            <a:off x="434340" y="2899410"/>
            <a:ext cx="2286000" cy="3139440"/>
          </a:xfrm>
          <a:prstGeom prst="rect">
            <a:avLst/>
          </a:prstGeom>
          <a:ln>
            <a:noFill/>
            <a:prstDash/>
          </a:ln>
        </p:spPr>
      </p:pic>
      <p:sp>
        <p:nvSpPr>
          <p:cNvPr id="3" name="Rectangle 2">
            <a:extLst>
              <a:ext uri="{FF2B5EF4-FFF2-40B4-BE49-F238E27FC236}">
                <a16:creationId xmlns:a16="http://schemas.microsoft.com/office/drawing/2014/main" id="{15126996-608D-4F45-B8CD-EF6C26C3D3E4}"/>
              </a:ext>
            </a:extLst>
          </p:cNvPr>
          <p:cNvSpPr/>
          <p:nvPr/>
        </p:nvSpPr>
        <p:spPr>
          <a:xfrm>
            <a:off x="275909" y="6097815"/>
            <a:ext cx="4776151" cy="461665"/>
          </a:xfrm>
          <a:prstGeom prst="rect">
            <a:avLst/>
          </a:prstGeom>
        </p:spPr>
        <p:txBody>
          <a:bodyPr wrap="square">
            <a:spAutoFit/>
          </a:bodyPr>
          <a:lstStyle/>
          <a:p>
            <a:r>
              <a:rPr lang="fr-FR" sz="1200" dirty="0">
                <a:latin typeface="Liberation Serif" panose="02020603050405020304" pitchFamily="18" charset="0"/>
                <a:ea typeface="Noto Sans CJK SC Regular"/>
                <a:cs typeface="Lohit Devanagari"/>
              </a:rPr>
              <a:t>Copie d’un portrait perdu de Johannes Kepler, peint en 1610, qui était conservé chez les Bénédictins de Krems.</a:t>
            </a:r>
            <a:endParaRPr lang="fr-FR" sz="1200" dirty="0"/>
          </a:p>
        </p:txBody>
      </p:sp>
      <p:pic>
        <p:nvPicPr>
          <p:cNvPr id="14" name="Image3">
            <a:extLst>
              <a:ext uri="{FF2B5EF4-FFF2-40B4-BE49-F238E27FC236}">
                <a16:creationId xmlns:a16="http://schemas.microsoft.com/office/drawing/2014/main" id="{C7B27DEF-F699-4F04-B623-6663F15FADB8}"/>
              </a:ext>
            </a:extLst>
          </p:cNvPr>
          <p:cNvPicPr/>
          <p:nvPr/>
        </p:nvPicPr>
        <p:blipFill>
          <a:blip r:embed="rId4">
            <a:lum/>
            <a:alphaModFix/>
          </a:blip>
          <a:srcRect/>
          <a:stretch>
            <a:fillRect/>
          </a:stretch>
        </p:blipFill>
        <p:spPr>
          <a:xfrm>
            <a:off x="9697402" y="5297636"/>
            <a:ext cx="2119312" cy="621030"/>
          </a:xfrm>
          <a:prstGeom prst="rect">
            <a:avLst/>
          </a:prstGeom>
        </p:spPr>
      </p:pic>
    </p:spTree>
    <p:extLst>
      <p:ext uri="{BB962C8B-B14F-4D97-AF65-F5344CB8AC3E}">
        <p14:creationId xmlns:p14="http://schemas.microsoft.com/office/powerpoint/2010/main" val="21660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135A7-E19D-47F0-8B5C-6F807D23B4C8}"/>
              </a:ext>
            </a:extLst>
          </p:cNvPr>
          <p:cNvSpPr/>
          <p:nvPr/>
        </p:nvSpPr>
        <p:spPr>
          <a:xfrm>
            <a:off x="339090" y="209256"/>
            <a:ext cx="11353800" cy="830997"/>
          </a:xfrm>
          <a:prstGeom prst="rect">
            <a:avLst/>
          </a:prstGeom>
        </p:spPr>
        <p:txBody>
          <a:bodyPr wrap="square">
            <a:spAutoFit/>
          </a:bodyPr>
          <a:lstStyle/>
          <a:p>
            <a:r>
              <a:rPr lang="fr-FR" sz="2400" dirty="0"/>
              <a:t>ÉNIGME : </a:t>
            </a:r>
            <a:r>
              <a:rPr lang="fr-FR" sz="2400" b="1" dirty="0"/>
              <a:t>Pour déterminer la date de publication des premières lois de Kepler, il faut aider </a:t>
            </a:r>
            <a:r>
              <a:rPr lang="fr-FR" sz="2400" b="1" dirty="0" err="1"/>
              <a:t>Johanes</a:t>
            </a:r>
            <a:r>
              <a:rPr lang="fr-FR" sz="2400" b="1" dirty="0"/>
              <a:t> Kepler à retrouver ses lois.</a:t>
            </a:r>
            <a:endParaRPr lang="fr-FR" sz="2400" dirty="0"/>
          </a:p>
        </p:txBody>
      </p:sp>
      <p:pic>
        <p:nvPicPr>
          <p:cNvPr id="5" name="Image2">
            <a:extLst>
              <a:ext uri="{FF2B5EF4-FFF2-40B4-BE49-F238E27FC236}">
                <a16:creationId xmlns:a16="http://schemas.microsoft.com/office/drawing/2014/main" id="{E286F434-F86B-4EC6-8E49-3935DADAD9E8}"/>
              </a:ext>
            </a:extLst>
          </p:cNvPr>
          <p:cNvPicPr/>
          <p:nvPr/>
        </p:nvPicPr>
        <p:blipFill>
          <a:blip r:embed="rId2">
            <a:lum/>
            <a:alphaModFix/>
          </a:blip>
          <a:srcRect/>
          <a:stretch>
            <a:fillRect/>
          </a:stretch>
        </p:blipFill>
        <p:spPr>
          <a:xfrm>
            <a:off x="2576830" y="1125220"/>
            <a:ext cx="6624320" cy="5523524"/>
          </a:xfrm>
          <a:prstGeom prst="rect">
            <a:avLst/>
          </a:prstGeom>
        </p:spPr>
      </p:pic>
    </p:spTree>
    <p:extLst>
      <p:ext uri="{BB962C8B-B14F-4D97-AF65-F5344CB8AC3E}">
        <p14:creationId xmlns:p14="http://schemas.microsoft.com/office/powerpoint/2010/main" val="263235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algn="ctr"/>
            <a:r>
              <a:rPr lang="fr-FR" sz="5400" dirty="0">
                <a:latin typeface="Algerian" panose="04020705040A02060702" pitchFamily="82" charset="0"/>
              </a:rPr>
              <a:t>GALILEE</a:t>
            </a:r>
            <a:endParaRPr lang="fr-FR" sz="5400" dirty="0">
              <a:effectLst/>
              <a:latin typeface="Algerian" panose="04020705040A02060702" pitchFamily="82" charset="0"/>
            </a:endParaRPr>
          </a:p>
          <a:p>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7246621" y="6236315"/>
            <a:ext cx="6096000" cy="1015663"/>
          </a:xfrm>
          <a:prstGeom prst="rect">
            <a:avLst/>
          </a:prstGeom>
        </p:spPr>
        <p:txBody>
          <a:bodyPr>
            <a:spAutoFit/>
          </a:bodyPr>
          <a:lstStyle/>
          <a:p>
            <a:pPr algn="ctr"/>
            <a:r>
              <a:rPr lang="fr-FR" sz="2000" b="1" dirty="0">
                <a:solidFill>
                  <a:schemeClr val="accent4">
                    <a:lumMod val="50000"/>
                  </a:schemeClr>
                </a:solidFill>
                <a:latin typeface="Calibri, sans-serif"/>
              </a:rPr>
              <a:t>Mouvement de la Terre</a:t>
            </a:r>
            <a:endParaRPr lang="fr-FR" sz="2000" b="1" dirty="0">
              <a:solidFill>
                <a:schemeClr val="accent4">
                  <a:lumMod val="50000"/>
                </a:schemeClr>
              </a:solidFill>
            </a:endParaRPr>
          </a:p>
          <a:p>
            <a:br>
              <a:rPr lang="fr-FR" sz="2000" b="1" dirty="0">
                <a:solidFill>
                  <a:schemeClr val="accent4">
                    <a:lumMod val="50000"/>
                  </a:schemeClr>
                </a:solidFill>
              </a:rPr>
            </a:br>
            <a:endParaRPr lang="fr-FR" sz="2000" b="1" dirty="0">
              <a:solidFill>
                <a:schemeClr val="accent4">
                  <a:lumMod val="50000"/>
                </a:schemeClr>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3" name="Rectangle 2">
            <a:extLst>
              <a:ext uri="{FF2B5EF4-FFF2-40B4-BE49-F238E27FC236}">
                <a16:creationId xmlns:a16="http://schemas.microsoft.com/office/drawing/2014/main" id="{15126996-608D-4F45-B8CD-EF6C26C3D3E4}"/>
              </a:ext>
            </a:extLst>
          </p:cNvPr>
          <p:cNvSpPr/>
          <p:nvPr/>
        </p:nvSpPr>
        <p:spPr>
          <a:xfrm>
            <a:off x="269399" y="5698058"/>
            <a:ext cx="4776151" cy="276999"/>
          </a:xfrm>
          <a:prstGeom prst="rect">
            <a:avLst/>
          </a:prstGeom>
        </p:spPr>
        <p:txBody>
          <a:bodyPr wrap="square">
            <a:spAutoFit/>
          </a:bodyPr>
          <a:lstStyle/>
          <a:p>
            <a:r>
              <a:rPr lang="fr-FR" sz="1200" dirty="0"/>
              <a:t>Portrait de Galilée par </a:t>
            </a:r>
            <a:r>
              <a:rPr lang="fr-FR" sz="1200" u="sng" err="1">
                <a:hlinkClick r:id="rId3" tooltip="Giusto Sustermans"/>
              </a:rPr>
              <a:t>Giusto</a:t>
            </a:r>
            <a:r>
              <a:rPr lang="fr-FR" sz="1200" u="sng">
                <a:hlinkClick r:id="rId3" tooltip="Giusto Sustermans"/>
              </a:rPr>
              <a:t> Sustermans</a:t>
            </a:r>
            <a:r>
              <a:rPr lang="fr-FR" sz="1200"/>
              <a:t> en 1636</a:t>
            </a:r>
            <a:endParaRPr lang="fr-FR" sz="1200" dirty="0"/>
          </a:p>
        </p:txBody>
      </p:sp>
      <p:pic>
        <p:nvPicPr>
          <p:cNvPr id="9" name="Image 8" descr="Description de cette image, également commentée ci-après">
            <a:hlinkClick r:id="rId4" tooltip="&quot;Portrait de Galilée par Giusto Sustermans en 1636.&quot;"/>
            <a:extLst>
              <a:ext uri="{FF2B5EF4-FFF2-40B4-BE49-F238E27FC236}">
                <a16:creationId xmlns:a16="http://schemas.microsoft.com/office/drawing/2014/main" id="{53749026-3161-419F-9D2D-54ACA74AD20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61975" y="2797492"/>
            <a:ext cx="2095500" cy="2657475"/>
          </a:xfrm>
          <a:prstGeom prst="rect">
            <a:avLst/>
          </a:prstGeom>
          <a:noFill/>
          <a:ln>
            <a:noFill/>
          </a:ln>
        </p:spPr>
      </p:pic>
      <p:pic>
        <p:nvPicPr>
          <p:cNvPr id="4" name="Image 3">
            <a:extLst>
              <a:ext uri="{FF2B5EF4-FFF2-40B4-BE49-F238E27FC236}">
                <a16:creationId xmlns:a16="http://schemas.microsoft.com/office/drawing/2014/main" id="{C070DD5B-6451-4ACC-9B1B-9542FD5C1E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8273" y="4972050"/>
            <a:ext cx="2164327" cy="726008"/>
          </a:xfrm>
          <a:prstGeom prst="rect">
            <a:avLst/>
          </a:prstGeom>
        </p:spPr>
      </p:pic>
    </p:spTree>
    <p:extLst>
      <p:ext uri="{BB962C8B-B14F-4D97-AF65-F5344CB8AC3E}">
        <p14:creationId xmlns:p14="http://schemas.microsoft.com/office/powerpoint/2010/main" val="2487493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135A7-E19D-47F0-8B5C-6F807D23B4C8}"/>
              </a:ext>
            </a:extLst>
          </p:cNvPr>
          <p:cNvSpPr/>
          <p:nvPr/>
        </p:nvSpPr>
        <p:spPr>
          <a:xfrm>
            <a:off x="339090" y="209256"/>
            <a:ext cx="11353800" cy="830997"/>
          </a:xfrm>
          <a:prstGeom prst="rect">
            <a:avLst/>
          </a:prstGeom>
        </p:spPr>
        <p:txBody>
          <a:bodyPr wrap="square">
            <a:spAutoFit/>
          </a:bodyPr>
          <a:lstStyle/>
          <a:p>
            <a:r>
              <a:rPr lang="fr-FR" sz="2400" dirty="0"/>
              <a:t>ENIGME</a:t>
            </a:r>
            <a:r>
              <a:rPr lang="fr-FR" sz="2400" b="1" dirty="0"/>
              <a:t> Pour connaitre l’année de la publication de la théorie de Galilée observer étoiles</a:t>
            </a:r>
            <a:endParaRPr lang="fr-FR" sz="2400" dirty="0"/>
          </a:p>
        </p:txBody>
      </p:sp>
      <p:pic>
        <p:nvPicPr>
          <p:cNvPr id="4" name="Image 3">
            <a:extLst>
              <a:ext uri="{FF2B5EF4-FFF2-40B4-BE49-F238E27FC236}">
                <a16:creationId xmlns:a16="http://schemas.microsoft.com/office/drawing/2014/main" id="{53A249D6-12E0-4DE9-9495-59B0A26DE8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77440" y="1040253"/>
            <a:ext cx="7246620" cy="5326379"/>
          </a:xfrm>
          <a:prstGeom prst="rect">
            <a:avLst/>
          </a:prstGeom>
          <a:noFill/>
          <a:ln>
            <a:noFill/>
          </a:ln>
        </p:spPr>
      </p:pic>
    </p:spTree>
    <p:extLst>
      <p:ext uri="{BB962C8B-B14F-4D97-AF65-F5344CB8AC3E}">
        <p14:creationId xmlns:p14="http://schemas.microsoft.com/office/powerpoint/2010/main" val="2569066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algn="ctr"/>
            <a:r>
              <a:rPr lang="fr-FR" sz="5400" dirty="0">
                <a:effectLst/>
                <a:latin typeface="Algerian" panose="04020705040A02060702" pitchFamily="82" charset="0"/>
              </a:rPr>
              <a:t>NEWTON</a:t>
            </a:r>
          </a:p>
          <a:p>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7246621" y="6236315"/>
            <a:ext cx="6096000" cy="1015663"/>
          </a:xfrm>
          <a:prstGeom prst="rect">
            <a:avLst/>
          </a:prstGeom>
        </p:spPr>
        <p:txBody>
          <a:bodyPr>
            <a:spAutoFit/>
          </a:bodyPr>
          <a:lstStyle/>
          <a:p>
            <a:pPr algn="ctr"/>
            <a:r>
              <a:rPr lang="fr-FR" sz="2000" b="1" dirty="0">
                <a:solidFill>
                  <a:schemeClr val="accent4">
                    <a:lumMod val="50000"/>
                  </a:schemeClr>
                </a:solidFill>
                <a:latin typeface="Calibri, sans-serif"/>
              </a:rPr>
              <a:t>Mouvement de la Terre</a:t>
            </a:r>
            <a:endParaRPr lang="fr-FR" sz="2000" b="1" dirty="0">
              <a:solidFill>
                <a:schemeClr val="accent4">
                  <a:lumMod val="50000"/>
                </a:schemeClr>
              </a:solidFill>
            </a:endParaRPr>
          </a:p>
          <a:p>
            <a:br>
              <a:rPr lang="fr-FR" sz="2000" b="1" dirty="0">
                <a:solidFill>
                  <a:schemeClr val="accent4">
                    <a:lumMod val="50000"/>
                  </a:schemeClr>
                </a:solidFill>
              </a:rPr>
            </a:br>
            <a:endParaRPr lang="fr-FR" sz="2000" b="1" dirty="0">
              <a:solidFill>
                <a:schemeClr val="accent4">
                  <a:lumMod val="50000"/>
                </a:schemeClr>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3" name="Rectangle 2">
            <a:extLst>
              <a:ext uri="{FF2B5EF4-FFF2-40B4-BE49-F238E27FC236}">
                <a16:creationId xmlns:a16="http://schemas.microsoft.com/office/drawing/2014/main" id="{15126996-608D-4F45-B8CD-EF6C26C3D3E4}"/>
              </a:ext>
            </a:extLst>
          </p:cNvPr>
          <p:cNvSpPr/>
          <p:nvPr/>
        </p:nvSpPr>
        <p:spPr>
          <a:xfrm>
            <a:off x="269399" y="5698058"/>
            <a:ext cx="4776151" cy="276999"/>
          </a:xfrm>
          <a:prstGeom prst="rect">
            <a:avLst/>
          </a:prstGeom>
        </p:spPr>
        <p:txBody>
          <a:bodyPr wrap="square">
            <a:spAutoFit/>
          </a:bodyPr>
          <a:lstStyle/>
          <a:p>
            <a:r>
              <a:rPr lang="fr-FR" sz="1200" dirty="0"/>
              <a:t>Portrait d’Isaac Newton âgé de 46 ans par Godfrey </a:t>
            </a:r>
            <a:r>
              <a:rPr lang="fr-FR" sz="1200" dirty="0" err="1"/>
              <a:t>Kneller</a:t>
            </a:r>
            <a:r>
              <a:rPr lang="fr-FR" sz="1200" dirty="0"/>
              <a:t> (1689)</a:t>
            </a:r>
          </a:p>
        </p:txBody>
      </p:sp>
      <p:pic>
        <p:nvPicPr>
          <p:cNvPr id="10" name="Image1">
            <a:extLst>
              <a:ext uri="{FF2B5EF4-FFF2-40B4-BE49-F238E27FC236}">
                <a16:creationId xmlns:a16="http://schemas.microsoft.com/office/drawing/2014/main" id="{134FE477-34F8-442D-8CA8-C954AD45EEC7}"/>
              </a:ext>
            </a:extLst>
          </p:cNvPr>
          <p:cNvPicPr/>
          <p:nvPr/>
        </p:nvPicPr>
        <p:blipFill>
          <a:blip r:embed="rId3">
            <a:lum/>
            <a:alphaModFix/>
          </a:blip>
          <a:srcRect/>
          <a:stretch>
            <a:fillRect/>
          </a:stretch>
        </p:blipFill>
        <p:spPr>
          <a:xfrm>
            <a:off x="561975" y="2691761"/>
            <a:ext cx="1959451" cy="2836963"/>
          </a:xfrm>
          <a:prstGeom prst="rect">
            <a:avLst/>
          </a:prstGeom>
          <a:ln>
            <a:noFill/>
            <a:prstDash/>
          </a:ln>
        </p:spPr>
      </p:pic>
      <p:pic>
        <p:nvPicPr>
          <p:cNvPr id="12" name="Image3">
            <a:extLst>
              <a:ext uri="{FF2B5EF4-FFF2-40B4-BE49-F238E27FC236}">
                <a16:creationId xmlns:a16="http://schemas.microsoft.com/office/drawing/2014/main" id="{426484C4-69D2-4484-B958-FC6B696CA825}"/>
              </a:ext>
            </a:extLst>
          </p:cNvPr>
          <p:cNvPicPr/>
          <p:nvPr/>
        </p:nvPicPr>
        <p:blipFill>
          <a:blip r:embed="rId4">
            <a:lum/>
            <a:alphaModFix/>
          </a:blip>
          <a:srcRect/>
          <a:stretch>
            <a:fillRect/>
          </a:stretch>
        </p:blipFill>
        <p:spPr>
          <a:xfrm>
            <a:off x="9349105" y="5232285"/>
            <a:ext cx="2752090" cy="931545"/>
          </a:xfrm>
          <a:prstGeom prst="rect">
            <a:avLst/>
          </a:prstGeom>
        </p:spPr>
      </p:pic>
    </p:spTree>
    <p:extLst>
      <p:ext uri="{BB962C8B-B14F-4D97-AF65-F5344CB8AC3E}">
        <p14:creationId xmlns:p14="http://schemas.microsoft.com/office/powerpoint/2010/main" val="292449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32115F-F64F-4E31-AEDA-64F5A546617A}"/>
              </a:ext>
            </a:extLst>
          </p:cNvPr>
          <p:cNvSpPr/>
          <p:nvPr/>
        </p:nvSpPr>
        <p:spPr>
          <a:xfrm>
            <a:off x="236220" y="0"/>
            <a:ext cx="11788140" cy="1200329"/>
          </a:xfrm>
          <a:prstGeom prst="rect">
            <a:avLst/>
          </a:prstGeom>
        </p:spPr>
        <p:txBody>
          <a:bodyPr wrap="square">
            <a:spAutoFit/>
          </a:bodyPr>
          <a:lstStyle/>
          <a:p>
            <a:r>
              <a:rPr lang="fr-FR" sz="2400" dirty="0">
                <a:latin typeface="Ubuntu"/>
                <a:ea typeface="Noto Sans CJK SC Regular"/>
                <a:cs typeface="Lohit Devanagari"/>
              </a:rPr>
              <a:t>ÉNIGME : </a:t>
            </a:r>
            <a:r>
              <a:rPr lang="fr-FR" sz="2400" b="1" dirty="0">
                <a:latin typeface="Ubuntu"/>
                <a:ea typeface="Noto Sans CJK SC Regular"/>
                <a:cs typeface="Lohit Devanagari"/>
              </a:rPr>
              <a:t>Pour déterminer la date de la rédaction de son opuscule « De motu </a:t>
            </a:r>
            <a:r>
              <a:rPr lang="fr-FR" sz="2400" b="1" dirty="0" err="1">
                <a:latin typeface="Ubuntu"/>
                <a:ea typeface="Noto Sans CJK SC Regular"/>
                <a:cs typeface="Lohit Devanagari"/>
              </a:rPr>
              <a:t>corporum</a:t>
            </a:r>
            <a:r>
              <a:rPr lang="fr-FR" sz="2400" b="1" dirty="0">
                <a:latin typeface="Ubuntu"/>
                <a:ea typeface="Noto Sans CJK SC Regular"/>
                <a:cs typeface="Lohit Devanagari"/>
              </a:rPr>
              <a:t> in </a:t>
            </a:r>
            <a:r>
              <a:rPr lang="fr-FR" sz="2400" b="1" dirty="0" err="1">
                <a:latin typeface="Ubuntu"/>
                <a:ea typeface="Noto Sans CJK SC Regular"/>
                <a:cs typeface="Lohit Devanagari"/>
              </a:rPr>
              <a:t>gyrum</a:t>
            </a:r>
            <a:r>
              <a:rPr lang="fr-FR" sz="2400" b="1" dirty="0">
                <a:latin typeface="Ubuntu"/>
                <a:ea typeface="Noto Sans CJK SC Regular"/>
                <a:cs typeface="Lohit Devanagari"/>
              </a:rPr>
              <a:t> » dans lequel il décrit la loi universelle de gravitation, retrouver les chiffres cachés par les pommes</a:t>
            </a:r>
            <a:endParaRPr lang="fr-FR" sz="2400" dirty="0"/>
          </a:p>
        </p:txBody>
      </p:sp>
      <p:pic>
        <p:nvPicPr>
          <p:cNvPr id="14" name="Image2">
            <a:extLst>
              <a:ext uri="{FF2B5EF4-FFF2-40B4-BE49-F238E27FC236}">
                <a16:creationId xmlns:a16="http://schemas.microsoft.com/office/drawing/2014/main" id="{F2B6614F-C79F-4D2F-B9C4-FC274B365CFB}"/>
              </a:ext>
            </a:extLst>
          </p:cNvPr>
          <p:cNvPicPr/>
          <p:nvPr/>
        </p:nvPicPr>
        <p:blipFill>
          <a:blip r:embed="rId2">
            <a:lum/>
            <a:alphaModFix/>
          </a:blip>
          <a:srcRect/>
          <a:stretch>
            <a:fillRect/>
          </a:stretch>
        </p:blipFill>
        <p:spPr>
          <a:xfrm>
            <a:off x="9459594" y="1040764"/>
            <a:ext cx="2347595" cy="5600065"/>
          </a:xfrm>
          <a:prstGeom prst="rect">
            <a:avLst/>
          </a:prstGeom>
        </p:spPr>
      </p:pic>
      <p:pic>
        <p:nvPicPr>
          <p:cNvPr id="15" name="Image4">
            <a:extLst>
              <a:ext uri="{FF2B5EF4-FFF2-40B4-BE49-F238E27FC236}">
                <a16:creationId xmlns:a16="http://schemas.microsoft.com/office/drawing/2014/main" id="{67F8B454-BAC3-40EA-9B0D-6F612F86BB45}"/>
              </a:ext>
            </a:extLst>
          </p:cNvPr>
          <p:cNvPicPr/>
          <p:nvPr/>
        </p:nvPicPr>
        <p:blipFill>
          <a:blip r:embed="rId3">
            <a:lum/>
            <a:alphaModFix/>
          </a:blip>
          <a:srcRect/>
          <a:stretch>
            <a:fillRect/>
          </a:stretch>
        </p:blipFill>
        <p:spPr>
          <a:xfrm>
            <a:off x="2251710" y="1771651"/>
            <a:ext cx="5400357" cy="4513262"/>
          </a:xfrm>
          <a:prstGeom prst="rect">
            <a:avLst/>
          </a:prstGeom>
        </p:spPr>
      </p:pic>
    </p:spTree>
    <p:extLst>
      <p:ext uri="{BB962C8B-B14F-4D97-AF65-F5344CB8AC3E}">
        <p14:creationId xmlns:p14="http://schemas.microsoft.com/office/powerpoint/2010/main" val="3616682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algn="ctr"/>
            <a:r>
              <a:rPr lang="fr-FR" sz="5400" dirty="0">
                <a:latin typeface="Algerian" panose="04020705040A02060702" pitchFamily="82" charset="0"/>
              </a:rPr>
              <a:t>BUFFON</a:t>
            </a:r>
            <a:endParaRPr lang="fr-FR" sz="5400" dirty="0">
              <a:effectLst/>
              <a:latin typeface="Algerian" panose="04020705040A02060702" pitchFamily="82" charset="0"/>
            </a:endParaRPr>
          </a:p>
          <a:p>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7246621" y="6236315"/>
            <a:ext cx="6096000" cy="1015663"/>
          </a:xfrm>
          <a:prstGeom prst="rect">
            <a:avLst/>
          </a:prstGeom>
        </p:spPr>
        <p:txBody>
          <a:bodyPr>
            <a:spAutoFit/>
          </a:bodyPr>
          <a:lstStyle/>
          <a:p>
            <a:pPr algn="ctr"/>
            <a:r>
              <a:rPr lang="fr-FR" sz="2000" b="1" dirty="0">
                <a:solidFill>
                  <a:srgbClr val="710F40"/>
                </a:solidFill>
                <a:latin typeface="Calibri, sans-serif"/>
              </a:rPr>
              <a:t>Age de la Terre</a:t>
            </a:r>
            <a:endParaRPr lang="fr-FR" sz="2000" b="1" dirty="0">
              <a:solidFill>
                <a:srgbClr val="710F40"/>
              </a:solidFill>
            </a:endParaRPr>
          </a:p>
          <a:p>
            <a:br>
              <a:rPr lang="fr-FR" sz="2000" b="1" dirty="0">
                <a:solidFill>
                  <a:srgbClr val="710F40"/>
                </a:solidFill>
              </a:rPr>
            </a:br>
            <a:endParaRPr lang="fr-FR" sz="2000" b="1" dirty="0">
              <a:solidFill>
                <a:srgbClr val="710F40"/>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9" name="Image 8" descr="Description de cette image, également commentée ci-après">
            <a:hlinkClick r:id="rId3" tooltip="&quot;Portrait de Buffon par François-Hubert Drouais (1753).&quot;"/>
            <a:extLst>
              <a:ext uri="{FF2B5EF4-FFF2-40B4-BE49-F238E27FC236}">
                <a16:creationId xmlns:a16="http://schemas.microsoft.com/office/drawing/2014/main" id="{1C8C98A4-A401-4204-801E-722873089C6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8190" y="2771842"/>
            <a:ext cx="1962150" cy="2770505"/>
          </a:xfrm>
          <a:prstGeom prst="rect">
            <a:avLst/>
          </a:prstGeom>
          <a:noFill/>
          <a:ln>
            <a:noFill/>
          </a:ln>
        </p:spPr>
      </p:pic>
      <p:pic>
        <p:nvPicPr>
          <p:cNvPr id="4" name="Image 3">
            <a:extLst>
              <a:ext uri="{FF2B5EF4-FFF2-40B4-BE49-F238E27FC236}">
                <a16:creationId xmlns:a16="http://schemas.microsoft.com/office/drawing/2014/main" id="{BAF8680F-7E2A-406F-8645-EBE42B7228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9331" y="4782900"/>
            <a:ext cx="1882139" cy="1022629"/>
          </a:xfrm>
          <a:prstGeom prst="rect">
            <a:avLst/>
          </a:prstGeom>
        </p:spPr>
      </p:pic>
    </p:spTree>
    <p:extLst>
      <p:ext uri="{BB962C8B-B14F-4D97-AF65-F5344CB8AC3E}">
        <p14:creationId xmlns:p14="http://schemas.microsoft.com/office/powerpoint/2010/main" val="349603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D29E02-BB90-44B6-8534-63E94C2B22CB}"/>
              </a:ext>
            </a:extLst>
          </p:cNvPr>
          <p:cNvSpPr/>
          <p:nvPr/>
        </p:nvSpPr>
        <p:spPr>
          <a:xfrm>
            <a:off x="510540" y="302806"/>
            <a:ext cx="11353800" cy="461665"/>
          </a:xfrm>
          <a:prstGeom prst="rect">
            <a:avLst/>
          </a:prstGeom>
        </p:spPr>
        <p:txBody>
          <a:bodyPr wrap="square">
            <a:spAutoFit/>
          </a:bodyPr>
          <a:lstStyle/>
          <a:p>
            <a:pPr>
              <a:spcAft>
                <a:spcPts val="0"/>
              </a:spcAft>
            </a:pPr>
            <a:r>
              <a:rPr lang="fr-FR" sz="2400" dirty="0">
                <a:latin typeface="Calibri" panose="020F0502020204030204" pitchFamily="34" charset="0"/>
                <a:ea typeface="Calibri" panose="020F0502020204030204" pitchFamily="34" charset="0"/>
                <a:cs typeface="Times New Roman" panose="02020603050405020304" pitchFamily="18" charset="0"/>
              </a:rPr>
              <a:t>ENIGME</a:t>
            </a:r>
            <a:r>
              <a:rPr lang="fr-FR" sz="2400" dirty="0">
                <a:latin typeface="Georgia" panose="02040502050405020303" pitchFamily="18" charset="0"/>
                <a:ea typeface="Calibri" panose="020F0502020204030204" pitchFamily="34" charset="0"/>
                <a:cs typeface="Times New Roman" panose="02020603050405020304" pitchFamily="18" charset="0"/>
              </a:rPr>
              <a:t> : </a:t>
            </a:r>
            <a:r>
              <a:rPr lang="fr-FR" sz="2400" b="1" dirty="0">
                <a:latin typeface="Calibri" panose="020F0502020204030204" pitchFamily="34" charset="0"/>
                <a:ea typeface="Calibri" panose="020F0502020204030204" pitchFamily="34" charset="0"/>
                <a:cs typeface="Times New Roman" panose="02020603050405020304" pitchFamily="18" charset="0"/>
              </a:rPr>
              <a:t>Pour connaître l’année de son calcul de l’âge de la Terre.</a:t>
            </a:r>
            <a:endParaRPr lang="fr-FR" sz="24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9" name="Image 8" descr="buffon1">
            <a:extLst>
              <a:ext uri="{FF2B5EF4-FFF2-40B4-BE49-F238E27FC236}">
                <a16:creationId xmlns:a16="http://schemas.microsoft.com/office/drawing/2014/main" id="{858DB903-A4A8-4893-95FC-8E57F881ECB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70430" y="1303020"/>
            <a:ext cx="5560060" cy="4696460"/>
          </a:xfrm>
          <a:prstGeom prst="rect">
            <a:avLst/>
          </a:prstGeom>
          <a:noFill/>
          <a:ln>
            <a:noFill/>
          </a:ln>
        </p:spPr>
      </p:pic>
      <p:sp>
        <p:nvSpPr>
          <p:cNvPr id="7" name="Rectangle 6">
            <a:extLst>
              <a:ext uri="{FF2B5EF4-FFF2-40B4-BE49-F238E27FC236}">
                <a16:creationId xmlns:a16="http://schemas.microsoft.com/office/drawing/2014/main" id="{14E70DA2-9F80-4506-8BD6-5C25B60342C4}"/>
              </a:ext>
            </a:extLst>
          </p:cNvPr>
          <p:cNvSpPr/>
          <p:nvPr/>
        </p:nvSpPr>
        <p:spPr>
          <a:xfrm>
            <a:off x="2843067" y="5999480"/>
            <a:ext cx="3818545" cy="369332"/>
          </a:xfrm>
          <a:prstGeom prst="rect">
            <a:avLst/>
          </a:prstGeom>
        </p:spPr>
        <p:txBody>
          <a:bodyPr wrap="none">
            <a:spAutoFit/>
          </a:bodyPr>
          <a:lstStyle/>
          <a:p>
            <a:pPr algn="ctr">
              <a:spcAft>
                <a:spcPts val="0"/>
              </a:spcAft>
            </a:pPr>
            <a:r>
              <a:rPr lang="fr-FR" b="1" dirty="0">
                <a:latin typeface="Calibri" panose="020F0502020204030204" pitchFamily="34" charset="0"/>
                <a:ea typeface="Calibri" panose="020F0502020204030204" pitchFamily="34" charset="0"/>
                <a:cs typeface="Times New Roman" panose="02020603050405020304" pitchFamily="18" charset="0"/>
              </a:rPr>
              <a:t>Les époques de la nature selon Buffon</a:t>
            </a:r>
            <a:endParaRPr lang="fr-FR" sz="12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BD279A0-CCF9-46B4-B417-8047C5F427A1}"/>
              </a:ext>
            </a:extLst>
          </p:cNvPr>
          <p:cNvSpPr/>
          <p:nvPr/>
        </p:nvSpPr>
        <p:spPr>
          <a:xfrm>
            <a:off x="8459242" y="1792724"/>
            <a:ext cx="3405098" cy="369332"/>
          </a:xfrm>
          <a:prstGeom prst="rect">
            <a:avLst/>
          </a:prstGeom>
        </p:spPr>
        <p:txBody>
          <a:bodyPr wrap="none">
            <a:spAutoFit/>
          </a:bodyPr>
          <a:lstStyle/>
          <a:p>
            <a:pPr algn="ctr">
              <a:spcAft>
                <a:spcPts val="0"/>
              </a:spcAft>
            </a:pPr>
            <a:r>
              <a:rPr lang="fr-FR" b="1" dirty="0">
                <a:latin typeface="Calibri" panose="020F0502020204030204" pitchFamily="34" charset="0"/>
                <a:ea typeface="Calibri" panose="020F0502020204030204" pitchFamily="34" charset="0"/>
                <a:cs typeface="Times New Roman" panose="02020603050405020304" pitchFamily="18" charset="0"/>
              </a:rPr>
              <a:t>C2L6V1 C4L13V2 </a:t>
            </a:r>
            <a:r>
              <a:rPr lang="fr-FR" b="1" dirty="0" err="1">
                <a:latin typeface="Calibri" panose="020F0502020204030204" pitchFamily="34" charset="0"/>
                <a:ea typeface="Calibri" panose="020F0502020204030204" pitchFamily="34" charset="0"/>
                <a:cs typeface="Times New Roman" panose="02020603050405020304" pitchFamily="18" charset="0"/>
              </a:rPr>
              <a:t>C4L13V2</a:t>
            </a:r>
            <a:r>
              <a:rPr lang="fr-FR" b="1" dirty="0">
                <a:latin typeface="Calibri" panose="020F0502020204030204" pitchFamily="34" charset="0"/>
                <a:ea typeface="Calibri" panose="020F0502020204030204" pitchFamily="34" charset="0"/>
                <a:cs typeface="Times New Roman" panose="02020603050405020304" pitchFamily="18" charset="0"/>
              </a:rPr>
              <a:t> C3L1V5</a:t>
            </a:r>
            <a:endParaRPr lang="fr-FR" sz="12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EB60671E-1E09-46B7-AA89-65F564F2D8EB}"/>
              </a:ext>
            </a:extLst>
          </p:cNvPr>
          <p:cNvSpPr txBox="1"/>
          <p:nvPr/>
        </p:nvSpPr>
        <p:spPr>
          <a:xfrm rot="10800000">
            <a:off x="6133175" y="6555194"/>
            <a:ext cx="6058825" cy="246221"/>
          </a:xfrm>
          <a:prstGeom prst="rect">
            <a:avLst/>
          </a:prstGeom>
          <a:noFill/>
        </p:spPr>
        <p:txBody>
          <a:bodyPr wrap="square" rtlCol="0">
            <a:spAutoFit/>
          </a:bodyPr>
          <a:lstStyle/>
          <a:p>
            <a:r>
              <a:rPr lang="fr-FR" sz="1000" b="1" i="1" dirty="0"/>
              <a:t>Coup de pouce : un tableau comprend des colonnes, des lignes et des valeurs…</a:t>
            </a:r>
            <a:endParaRPr lang="fr-FR" sz="1000" i="1" dirty="0"/>
          </a:p>
        </p:txBody>
      </p:sp>
    </p:spTree>
    <p:extLst>
      <p:ext uri="{BB962C8B-B14F-4D97-AF65-F5344CB8AC3E}">
        <p14:creationId xmlns:p14="http://schemas.microsoft.com/office/powerpoint/2010/main" val="15388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200329"/>
          </a:xfrm>
          <a:prstGeom prst="rect">
            <a:avLst/>
          </a:prstGeom>
        </p:spPr>
        <p:txBody>
          <a:bodyPr>
            <a:spAutoFit/>
          </a:bodyPr>
          <a:lstStyle/>
          <a:p>
            <a:pPr algn="ctr"/>
            <a:r>
              <a:rPr lang="fr-FR" sz="5400" dirty="0">
                <a:latin typeface="Algerian" panose="04020705040A02060702" pitchFamily="82" charset="0"/>
              </a:rPr>
              <a:t>DELAMBRE</a:t>
            </a:r>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6902502" y="6133445"/>
            <a:ext cx="6096000" cy="1015663"/>
          </a:xfrm>
          <a:prstGeom prst="rect">
            <a:avLst/>
          </a:prstGeom>
        </p:spPr>
        <p:txBody>
          <a:bodyPr>
            <a:spAutoFit/>
          </a:bodyPr>
          <a:lstStyle/>
          <a:p>
            <a:pPr algn="ctr"/>
            <a:r>
              <a:rPr lang="fr-FR" sz="2000" b="1" dirty="0">
                <a:solidFill>
                  <a:srgbClr val="FFC000"/>
                </a:solidFill>
                <a:latin typeface="Calibri, sans-serif"/>
              </a:rPr>
              <a:t>Forme de la Terre</a:t>
            </a:r>
            <a:endParaRPr lang="fr-FR" sz="2000" b="1" dirty="0">
              <a:solidFill>
                <a:srgbClr val="FFC000"/>
              </a:solidFill>
            </a:endParaRPr>
          </a:p>
          <a:p>
            <a:br>
              <a:rPr lang="fr-FR" sz="2000" b="1" dirty="0">
                <a:solidFill>
                  <a:srgbClr val="FFC000"/>
                </a:solidFill>
              </a:rPr>
            </a:br>
            <a:endParaRPr lang="fr-FR" sz="2000" b="1" dirty="0">
              <a:solidFill>
                <a:srgbClr val="FFC000"/>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7" name="Image 6">
            <a:extLst>
              <a:ext uri="{FF2B5EF4-FFF2-40B4-BE49-F238E27FC236}">
                <a16:creationId xmlns:a16="http://schemas.microsoft.com/office/drawing/2014/main" id="{26B0D803-1B93-4905-8999-06BCB2E06857}"/>
              </a:ext>
            </a:extLst>
          </p:cNvPr>
          <p:cNvPicPr/>
          <p:nvPr/>
        </p:nvPicPr>
        <p:blipFill>
          <a:blip r:embed="rId3">
            <a:extLst>
              <a:ext uri="{28A0092B-C50C-407E-A947-70E740481C1C}">
                <a14:useLocalDpi xmlns:a14="http://schemas.microsoft.com/office/drawing/2010/main" val="0"/>
              </a:ext>
            </a:extLst>
          </a:blip>
          <a:stretch>
            <a:fillRect/>
          </a:stretch>
        </p:blipFill>
        <p:spPr>
          <a:xfrm>
            <a:off x="948690" y="3958590"/>
            <a:ext cx="1771650" cy="2026920"/>
          </a:xfrm>
          <a:prstGeom prst="rect">
            <a:avLst/>
          </a:prstGeom>
        </p:spPr>
      </p:pic>
      <p:pic>
        <p:nvPicPr>
          <p:cNvPr id="3" name="Image 2">
            <a:extLst>
              <a:ext uri="{FF2B5EF4-FFF2-40B4-BE49-F238E27FC236}">
                <a16:creationId xmlns:a16="http://schemas.microsoft.com/office/drawing/2014/main" id="{9A530582-E1D0-4801-911B-03A5162D1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0502" y="5192077"/>
            <a:ext cx="1666875" cy="657225"/>
          </a:xfrm>
          <a:prstGeom prst="rect">
            <a:avLst/>
          </a:prstGeom>
        </p:spPr>
      </p:pic>
    </p:spTree>
    <p:extLst>
      <p:ext uri="{BB962C8B-B14F-4D97-AF65-F5344CB8AC3E}">
        <p14:creationId xmlns:p14="http://schemas.microsoft.com/office/powerpoint/2010/main" val="3919564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F59FCE-1674-4049-8B0D-EC61FA694013}"/>
              </a:ext>
            </a:extLst>
          </p:cNvPr>
          <p:cNvSpPr/>
          <p:nvPr/>
        </p:nvSpPr>
        <p:spPr>
          <a:xfrm>
            <a:off x="377190" y="340608"/>
            <a:ext cx="11407140" cy="1200329"/>
          </a:xfrm>
          <a:prstGeom prst="rect">
            <a:avLst/>
          </a:prstGeom>
        </p:spPr>
        <p:txBody>
          <a:bodyPr wrap="square">
            <a:spAutoFit/>
          </a:bodyPr>
          <a:lstStyle/>
          <a:p>
            <a:r>
              <a:rPr lang="fr-FR" sz="2400" dirty="0">
                <a:effectLst/>
                <a:latin typeface="Calibri, sans-serif"/>
              </a:rPr>
              <a:t>ENIGME : </a:t>
            </a:r>
            <a:r>
              <a:rPr lang="fr-FR" sz="2400" b="1" dirty="0">
                <a:effectLst/>
                <a:latin typeface="Calibri, sans-serif"/>
              </a:rPr>
              <a:t>Pour connaître l’année du calcul de la distance du Soleil par rapport à la Terre.</a:t>
            </a:r>
            <a:endParaRPr lang="fr-FR" sz="2400" dirty="0">
              <a:effectLst/>
            </a:endParaRPr>
          </a:p>
          <a:p>
            <a:br>
              <a:rPr lang="fr-FR" sz="2400" dirty="0">
                <a:effectLst/>
              </a:rPr>
            </a:br>
            <a:endParaRPr lang="fr-FR" sz="2400" dirty="0">
              <a:effectLst/>
            </a:endParaRPr>
          </a:p>
        </p:txBody>
      </p:sp>
      <p:sp>
        <p:nvSpPr>
          <p:cNvPr id="7" name="Rectangle 6">
            <a:extLst>
              <a:ext uri="{FF2B5EF4-FFF2-40B4-BE49-F238E27FC236}">
                <a16:creationId xmlns:a16="http://schemas.microsoft.com/office/drawing/2014/main" id="{8D9978AB-8E14-4E53-B30A-8198820960E2}"/>
              </a:ext>
            </a:extLst>
          </p:cNvPr>
          <p:cNvSpPr/>
          <p:nvPr/>
        </p:nvSpPr>
        <p:spPr>
          <a:xfrm>
            <a:off x="502920" y="2274838"/>
            <a:ext cx="11109960" cy="1938992"/>
          </a:xfrm>
          <a:prstGeom prst="rect">
            <a:avLst/>
          </a:prstGeom>
        </p:spPr>
        <p:txBody>
          <a:bodyPr wrap="square">
            <a:spAutoFit/>
          </a:bodyPr>
          <a:lstStyle/>
          <a:p>
            <a:r>
              <a:rPr lang="fr-FR" sz="2000" dirty="0">
                <a:effectLst/>
                <a:latin typeface="Calibri, sans-serif"/>
              </a:rPr>
              <a:t>Le V</a:t>
            </a:r>
            <a:r>
              <a:rPr lang="fr-FR" sz="2000" baseline="30000" dirty="0">
                <a:effectLst/>
                <a:latin typeface="Calibri, sans-serif"/>
              </a:rPr>
              <a:t>e</a:t>
            </a:r>
            <a:r>
              <a:rPr lang="fr-FR" sz="2000" dirty="0">
                <a:effectLst/>
                <a:latin typeface="Calibri, sans-serif"/>
              </a:rPr>
              <a:t> siècle av. J.-C., surnommé, pour la Grèce, le </a:t>
            </a:r>
            <a:r>
              <a:rPr lang="fr-FR" sz="2000" dirty="0">
                <a:latin typeface="Calibri, sans-serif"/>
              </a:rPr>
              <a:t>siècle de Périclès</a:t>
            </a:r>
            <a:r>
              <a:rPr lang="fr-FR" sz="2000" dirty="0">
                <a:effectLst/>
                <a:latin typeface="Calibri, sans-serif"/>
              </a:rPr>
              <a:t>, commence le </a:t>
            </a:r>
            <a:r>
              <a:rPr lang="fr-FR" sz="2000" dirty="0">
                <a:latin typeface="Calibri, sans-serif"/>
              </a:rPr>
              <a:t>1</a:t>
            </a:r>
            <a:r>
              <a:rPr lang="fr-FR" sz="2000" baseline="30000" dirty="0">
                <a:latin typeface="Calibri, sans-serif"/>
              </a:rPr>
              <a:t>er</a:t>
            </a:r>
            <a:r>
              <a:rPr lang="fr-FR" sz="2000" dirty="0">
                <a:latin typeface="Calibri, sans-serif"/>
              </a:rPr>
              <a:t> janvier 500 av. J.-C.</a:t>
            </a:r>
            <a:r>
              <a:rPr lang="fr-FR" sz="2000" dirty="0">
                <a:effectLst/>
                <a:latin typeface="Calibri, sans-serif"/>
              </a:rPr>
              <a:t> et finit le </a:t>
            </a:r>
            <a:r>
              <a:rPr lang="fr-FR" sz="2000" dirty="0">
                <a:latin typeface="Calibri, sans-serif"/>
              </a:rPr>
              <a:t>31 décembre</a:t>
            </a:r>
            <a:r>
              <a:rPr lang="fr-FR" sz="2000" dirty="0">
                <a:effectLst/>
                <a:latin typeface="Calibri, sans-serif"/>
              </a:rPr>
              <a:t> </a:t>
            </a:r>
            <a:r>
              <a:rPr lang="fr-FR" sz="2000" dirty="0">
                <a:latin typeface="Calibri, sans-serif"/>
              </a:rPr>
              <a:t>401 av. J.-C.</a:t>
            </a:r>
            <a:endParaRPr lang="fr-FR" sz="2000" dirty="0">
              <a:effectLst/>
            </a:endParaRPr>
          </a:p>
          <a:p>
            <a:br>
              <a:rPr lang="fr-FR" sz="2000" dirty="0">
                <a:effectLst/>
              </a:rPr>
            </a:br>
            <a:endParaRPr lang="fr-FR" sz="2000" dirty="0">
              <a:effectLst/>
            </a:endParaRPr>
          </a:p>
          <a:p>
            <a:r>
              <a:rPr lang="fr-FR" sz="2000" dirty="0">
                <a:effectLst/>
              </a:rPr>
              <a:t>  </a:t>
            </a:r>
          </a:p>
          <a:p>
            <a:r>
              <a:rPr lang="fr-FR" sz="2000" u="sng" dirty="0">
                <a:effectLst/>
                <a:latin typeface="Calibri, sans-serif"/>
              </a:rPr>
              <a:t>Résoudre la devinette</a:t>
            </a:r>
            <a:r>
              <a:rPr lang="fr-FR" sz="2000" dirty="0">
                <a:effectLst/>
                <a:latin typeface="Calibri, sans-serif"/>
              </a:rPr>
              <a:t> : La septième décennie me donnera l’année des calculs d’Anaxagore.</a:t>
            </a:r>
            <a:endParaRPr lang="fr-FR" sz="2000" dirty="0">
              <a:effectLst/>
            </a:endParaRPr>
          </a:p>
        </p:txBody>
      </p:sp>
    </p:spTree>
    <p:extLst>
      <p:ext uri="{BB962C8B-B14F-4D97-AF65-F5344CB8AC3E}">
        <p14:creationId xmlns:p14="http://schemas.microsoft.com/office/powerpoint/2010/main" val="1101656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D29E02-BB90-44B6-8534-63E94C2B22CB}"/>
              </a:ext>
            </a:extLst>
          </p:cNvPr>
          <p:cNvSpPr/>
          <p:nvPr/>
        </p:nvSpPr>
        <p:spPr>
          <a:xfrm>
            <a:off x="510540" y="302806"/>
            <a:ext cx="11353800" cy="461665"/>
          </a:xfrm>
          <a:prstGeom prst="rect">
            <a:avLst/>
          </a:prstGeom>
        </p:spPr>
        <p:txBody>
          <a:bodyPr wrap="square">
            <a:spAutoFit/>
          </a:bodyPr>
          <a:lstStyle/>
          <a:p>
            <a:pPr>
              <a:spcAft>
                <a:spcPts val="0"/>
              </a:spcAft>
            </a:pPr>
            <a:r>
              <a:rPr lang="fr-FR" sz="2400" dirty="0">
                <a:latin typeface="Calibri" panose="020F0502020204030204" pitchFamily="34" charset="0"/>
                <a:ea typeface="Calibri" panose="020F0502020204030204" pitchFamily="34" charset="0"/>
                <a:cs typeface="Times New Roman" panose="02020603050405020304" pitchFamily="18" charset="0"/>
              </a:rPr>
              <a:t>ENIGME</a:t>
            </a:r>
            <a:r>
              <a:rPr lang="fr-FR" sz="2400" dirty="0">
                <a:latin typeface="Georgia" panose="02040502050405020303" pitchFamily="18" charset="0"/>
                <a:ea typeface="Calibri" panose="020F0502020204030204" pitchFamily="34" charset="0"/>
                <a:cs typeface="Times New Roman" panose="02020603050405020304" pitchFamily="18" charset="0"/>
              </a:rPr>
              <a:t> : </a:t>
            </a:r>
            <a:r>
              <a:rPr lang="fr-FR" sz="2400" b="1" dirty="0">
                <a:latin typeface="Calibri" panose="020F0502020204030204" pitchFamily="34" charset="0"/>
                <a:ea typeface="Calibri" panose="020F0502020204030204" pitchFamily="34" charset="0"/>
                <a:cs typeface="Times New Roman" panose="02020603050405020304" pitchFamily="18" charset="0"/>
              </a:rPr>
              <a:t>Pour connaître l’année de la découverte du mètre</a:t>
            </a:r>
            <a:endParaRPr lang="fr-FR" sz="24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E36252BA-5CA3-4224-A305-62BB20C8BAEF}"/>
              </a:ext>
            </a:extLst>
          </p:cNvPr>
          <p:cNvPicPr/>
          <p:nvPr/>
        </p:nvPicPr>
        <p:blipFill>
          <a:blip r:embed="rId2">
            <a:extLst>
              <a:ext uri="{28A0092B-C50C-407E-A947-70E740481C1C}">
                <a14:useLocalDpi xmlns:a14="http://schemas.microsoft.com/office/drawing/2010/main" val="0"/>
              </a:ext>
            </a:extLst>
          </a:blip>
          <a:stretch>
            <a:fillRect/>
          </a:stretch>
        </p:blipFill>
        <p:spPr>
          <a:xfrm>
            <a:off x="1257301" y="2276773"/>
            <a:ext cx="3374072" cy="1959292"/>
          </a:xfrm>
          <a:prstGeom prst="rect">
            <a:avLst/>
          </a:prstGeom>
        </p:spPr>
      </p:pic>
      <p:sp>
        <p:nvSpPr>
          <p:cNvPr id="2" name="Rectangle 1">
            <a:extLst>
              <a:ext uri="{FF2B5EF4-FFF2-40B4-BE49-F238E27FC236}">
                <a16:creationId xmlns:a16="http://schemas.microsoft.com/office/drawing/2014/main" id="{262D725E-20BF-401A-9D62-7EF170864D6A}"/>
              </a:ext>
            </a:extLst>
          </p:cNvPr>
          <p:cNvSpPr/>
          <p:nvPr/>
        </p:nvSpPr>
        <p:spPr>
          <a:xfrm>
            <a:off x="4512629" y="3041746"/>
            <a:ext cx="6096000" cy="967765"/>
          </a:xfrm>
          <a:prstGeom prst="rect">
            <a:avLst/>
          </a:prstGeom>
        </p:spPr>
        <p:txBody>
          <a:bodyPr>
            <a:spAutoFit/>
          </a:bodyPr>
          <a:lstStyle/>
          <a:p>
            <a:pPr algn="ctr">
              <a:lnSpc>
                <a:spcPct val="107000"/>
              </a:lnSpc>
              <a:spcAft>
                <a:spcPts val="800"/>
              </a:spcAft>
            </a:pPr>
            <a:r>
              <a:rPr lang="fr-FR"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15 13 10 16 17 26 21</a:t>
            </a:r>
          </a:p>
          <a:p>
            <a:pPr algn="ctr">
              <a:lnSpc>
                <a:spcPct val="107000"/>
              </a:lnSpc>
              <a:spcAft>
                <a:spcPts val="800"/>
              </a:spcAft>
            </a:pPr>
            <a:r>
              <a:rPr lang="fr-FR"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8 26 24 3 22 4 9</a:t>
            </a:r>
            <a:endParaRPr lang="fr-FR"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F8BE67E4-DE2E-4363-9A0D-F5BC72ED9FB7}"/>
              </a:ext>
            </a:extLst>
          </p:cNvPr>
          <p:cNvSpPr txBox="1"/>
          <p:nvPr/>
        </p:nvSpPr>
        <p:spPr>
          <a:xfrm>
            <a:off x="1257301" y="4139276"/>
            <a:ext cx="3632200" cy="369332"/>
          </a:xfrm>
          <a:prstGeom prst="rect">
            <a:avLst/>
          </a:prstGeom>
          <a:noFill/>
        </p:spPr>
        <p:txBody>
          <a:bodyPr wrap="square" rtlCol="0">
            <a:spAutoFit/>
          </a:bodyPr>
          <a:lstStyle/>
          <a:p>
            <a:r>
              <a:rPr lang="fr-FR" dirty="0"/>
              <a:t>Cassis</a:t>
            </a:r>
          </a:p>
        </p:txBody>
      </p:sp>
    </p:spTree>
    <p:extLst>
      <p:ext uri="{BB962C8B-B14F-4D97-AF65-F5344CB8AC3E}">
        <p14:creationId xmlns:p14="http://schemas.microsoft.com/office/powerpoint/2010/main" val="1632461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200329"/>
          </a:xfrm>
          <a:prstGeom prst="rect">
            <a:avLst/>
          </a:prstGeom>
        </p:spPr>
        <p:txBody>
          <a:bodyPr>
            <a:spAutoFit/>
          </a:bodyPr>
          <a:lstStyle/>
          <a:p>
            <a:pPr algn="ctr"/>
            <a:r>
              <a:rPr lang="fr-FR" sz="5400" dirty="0">
                <a:latin typeface="Algerian" panose="04020705040A02060702" pitchFamily="82" charset="0"/>
              </a:rPr>
              <a:t>MECHAIN</a:t>
            </a:r>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6902502" y="6133445"/>
            <a:ext cx="6096000" cy="1015663"/>
          </a:xfrm>
          <a:prstGeom prst="rect">
            <a:avLst/>
          </a:prstGeom>
        </p:spPr>
        <p:txBody>
          <a:bodyPr>
            <a:spAutoFit/>
          </a:bodyPr>
          <a:lstStyle/>
          <a:p>
            <a:pPr algn="ctr"/>
            <a:r>
              <a:rPr lang="fr-FR" sz="2000" b="1" dirty="0">
                <a:solidFill>
                  <a:srgbClr val="FFC000"/>
                </a:solidFill>
                <a:latin typeface="Calibri, sans-serif"/>
              </a:rPr>
              <a:t>Forme de la Terre</a:t>
            </a:r>
            <a:endParaRPr lang="fr-FR" sz="2000" b="1" dirty="0">
              <a:solidFill>
                <a:srgbClr val="FFC000"/>
              </a:solidFill>
            </a:endParaRPr>
          </a:p>
          <a:p>
            <a:br>
              <a:rPr lang="fr-FR" sz="2000" b="1" dirty="0">
                <a:solidFill>
                  <a:srgbClr val="FFC000"/>
                </a:solidFill>
              </a:rPr>
            </a:br>
            <a:endParaRPr lang="fr-FR" sz="2000" b="1" dirty="0">
              <a:solidFill>
                <a:srgbClr val="FFC000"/>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8" name="Image 7">
            <a:extLst>
              <a:ext uri="{FF2B5EF4-FFF2-40B4-BE49-F238E27FC236}">
                <a16:creationId xmlns:a16="http://schemas.microsoft.com/office/drawing/2014/main" id="{8DD5C286-F755-4BC4-BA4E-03DC1EF1E17C}"/>
              </a:ext>
            </a:extLst>
          </p:cNvPr>
          <p:cNvPicPr/>
          <p:nvPr/>
        </p:nvPicPr>
        <p:blipFill>
          <a:blip r:embed="rId3">
            <a:extLst>
              <a:ext uri="{28A0092B-C50C-407E-A947-70E740481C1C}">
                <a14:useLocalDpi xmlns:a14="http://schemas.microsoft.com/office/drawing/2010/main" val="0"/>
              </a:ext>
            </a:extLst>
          </a:blip>
          <a:stretch>
            <a:fillRect/>
          </a:stretch>
        </p:blipFill>
        <p:spPr>
          <a:xfrm>
            <a:off x="429823" y="3531912"/>
            <a:ext cx="2536241" cy="2728565"/>
          </a:xfrm>
          <a:prstGeom prst="rect">
            <a:avLst/>
          </a:prstGeom>
        </p:spPr>
      </p:pic>
    </p:spTree>
    <p:extLst>
      <p:ext uri="{BB962C8B-B14F-4D97-AF65-F5344CB8AC3E}">
        <p14:creationId xmlns:p14="http://schemas.microsoft.com/office/powerpoint/2010/main" val="3991050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D29E02-BB90-44B6-8534-63E94C2B22CB}"/>
              </a:ext>
            </a:extLst>
          </p:cNvPr>
          <p:cNvSpPr/>
          <p:nvPr/>
        </p:nvSpPr>
        <p:spPr>
          <a:xfrm>
            <a:off x="510540" y="302806"/>
            <a:ext cx="11353800" cy="461665"/>
          </a:xfrm>
          <a:prstGeom prst="rect">
            <a:avLst/>
          </a:prstGeom>
        </p:spPr>
        <p:txBody>
          <a:bodyPr wrap="square">
            <a:spAutoFit/>
          </a:bodyPr>
          <a:lstStyle/>
          <a:p>
            <a:pPr>
              <a:spcAft>
                <a:spcPts val="0"/>
              </a:spcAft>
            </a:pPr>
            <a:r>
              <a:rPr lang="fr-FR" sz="2400" dirty="0">
                <a:latin typeface="Calibri" panose="020F0502020204030204" pitchFamily="34" charset="0"/>
                <a:ea typeface="Calibri" panose="020F0502020204030204" pitchFamily="34" charset="0"/>
                <a:cs typeface="Times New Roman" panose="02020603050405020304" pitchFamily="18" charset="0"/>
              </a:rPr>
              <a:t>ENIGME</a:t>
            </a:r>
            <a:r>
              <a:rPr lang="fr-FR" sz="2400" dirty="0">
                <a:latin typeface="Georgia" panose="02040502050405020303" pitchFamily="18" charset="0"/>
                <a:ea typeface="Calibri" panose="020F0502020204030204" pitchFamily="34" charset="0"/>
                <a:cs typeface="Times New Roman" panose="02020603050405020304" pitchFamily="18" charset="0"/>
              </a:rPr>
              <a:t> : </a:t>
            </a:r>
            <a:r>
              <a:rPr lang="fr-FR" sz="2400" b="1" dirty="0">
                <a:latin typeface="Calibri" panose="020F0502020204030204" pitchFamily="34" charset="0"/>
                <a:ea typeface="Calibri" panose="020F0502020204030204" pitchFamily="34" charset="0"/>
                <a:cs typeface="Times New Roman" panose="02020603050405020304" pitchFamily="18" charset="0"/>
              </a:rPr>
              <a:t>Pour connaître l’année de la découverte du mètre</a:t>
            </a:r>
            <a:endParaRPr lang="fr-FR" sz="24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5" name="Zone de texte 18">
            <a:extLst>
              <a:ext uri="{FF2B5EF4-FFF2-40B4-BE49-F238E27FC236}">
                <a16:creationId xmlns:a16="http://schemas.microsoft.com/office/drawing/2014/main" id="{3FA7AE2B-CD4C-40E7-87CC-559F3BE5196D}"/>
              </a:ext>
            </a:extLst>
          </p:cNvPr>
          <p:cNvSpPr txBox="1"/>
          <p:nvPr/>
        </p:nvSpPr>
        <p:spPr>
          <a:xfrm>
            <a:off x="510540" y="1600201"/>
            <a:ext cx="11068050" cy="113442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2400">
                <a:effectLst/>
                <a:ea typeface="Calibri" panose="020F0502020204030204" pitchFamily="34" charset="0"/>
                <a:cs typeface="Times New Roman" panose="02020603050405020304" pitchFamily="18" charset="0"/>
              </a:rPr>
              <a:t>La découverte du mètre par Delambre et Méchain a été permise grâce à la triangulation. A partir du triangle proposé retrouver la </a:t>
            </a:r>
            <a:r>
              <a:rPr lang="fr-FR" sz="2400" b="1" u="sng">
                <a:effectLst/>
                <a:ea typeface="Calibri" panose="020F0502020204030204" pitchFamily="34" charset="0"/>
                <a:cs typeface="Times New Roman" panose="02020603050405020304" pitchFamily="18" charset="0"/>
              </a:rPr>
              <a:t>longueur a</a:t>
            </a:r>
            <a:endParaRPr lang="fr-FR" sz="2400">
              <a:effectLst/>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63E2560F-340B-48E5-9FF5-97764ACCC773}"/>
              </a:ext>
            </a:extLst>
          </p:cNvPr>
          <p:cNvPicPr/>
          <p:nvPr/>
        </p:nvPicPr>
        <p:blipFill>
          <a:blip r:embed="rId2">
            <a:extLst>
              <a:ext uri="{28A0092B-C50C-407E-A947-70E740481C1C}">
                <a14:useLocalDpi xmlns:a14="http://schemas.microsoft.com/office/drawing/2010/main" val="0"/>
              </a:ext>
            </a:extLst>
          </a:blip>
          <a:stretch>
            <a:fillRect/>
          </a:stretch>
        </p:blipFill>
        <p:spPr>
          <a:xfrm>
            <a:off x="1257300" y="3028952"/>
            <a:ext cx="4350067" cy="2652712"/>
          </a:xfrm>
          <a:prstGeom prst="rect">
            <a:avLst/>
          </a:prstGeom>
        </p:spPr>
      </p:pic>
      <p:sp>
        <p:nvSpPr>
          <p:cNvPr id="3" name="Rectangle 2">
            <a:extLst>
              <a:ext uri="{FF2B5EF4-FFF2-40B4-BE49-F238E27FC236}">
                <a16:creationId xmlns:a16="http://schemas.microsoft.com/office/drawing/2014/main" id="{4AC98068-4248-4B67-B3B0-9ACF0A581EAB}"/>
              </a:ext>
            </a:extLst>
          </p:cNvPr>
          <p:cNvSpPr/>
          <p:nvPr/>
        </p:nvSpPr>
        <p:spPr>
          <a:xfrm rot="10800000">
            <a:off x="8189998" y="6414578"/>
            <a:ext cx="3127203" cy="281231"/>
          </a:xfrm>
          <a:prstGeom prst="rect">
            <a:avLst/>
          </a:prstGeom>
        </p:spPr>
        <p:txBody>
          <a:bodyPr wrap="none">
            <a:spAutoFit/>
          </a:bodyPr>
          <a:lstStyle/>
          <a:p>
            <a:pPr>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Aide : Si la lumière ne se fait pas utilisez les </a:t>
            </a:r>
            <a:r>
              <a:rPr lang="fr-FR" sz="1200" dirty="0" err="1">
                <a:latin typeface="Calibri" panose="020F0502020204030204" pitchFamily="34" charset="0"/>
                <a:ea typeface="Calibri" panose="020F0502020204030204" pitchFamily="34" charset="0"/>
                <a:cs typeface="Times New Roman" panose="02020603050405020304" pitchFamily="18" charset="0"/>
              </a:rPr>
              <a:t>UVs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2152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algn="ctr"/>
            <a:r>
              <a:rPr lang="fr-FR" sz="5400" dirty="0">
                <a:latin typeface="Algerian" panose="04020705040A02060702" pitchFamily="82" charset="0"/>
              </a:rPr>
              <a:t>DARWIN</a:t>
            </a:r>
            <a:endParaRPr lang="fr-FR" sz="5400" dirty="0">
              <a:effectLst/>
              <a:latin typeface="Algerian" panose="04020705040A02060702" pitchFamily="82" charset="0"/>
            </a:endParaRPr>
          </a:p>
          <a:p>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7246621" y="6236315"/>
            <a:ext cx="6096000" cy="1015663"/>
          </a:xfrm>
          <a:prstGeom prst="rect">
            <a:avLst/>
          </a:prstGeom>
        </p:spPr>
        <p:txBody>
          <a:bodyPr>
            <a:spAutoFit/>
          </a:bodyPr>
          <a:lstStyle/>
          <a:p>
            <a:pPr algn="ctr"/>
            <a:r>
              <a:rPr lang="fr-FR" sz="2000" b="1" dirty="0">
                <a:solidFill>
                  <a:srgbClr val="710F40"/>
                </a:solidFill>
                <a:latin typeface="Calibri, sans-serif"/>
              </a:rPr>
              <a:t>Age de la Terre</a:t>
            </a:r>
            <a:endParaRPr lang="fr-FR" sz="2000" b="1" dirty="0">
              <a:solidFill>
                <a:srgbClr val="710F40"/>
              </a:solidFill>
            </a:endParaRPr>
          </a:p>
          <a:p>
            <a:br>
              <a:rPr lang="fr-FR" sz="2000" b="1" dirty="0">
                <a:solidFill>
                  <a:srgbClr val="710F40"/>
                </a:solidFill>
              </a:rPr>
            </a:br>
            <a:endParaRPr lang="fr-FR" sz="2000" b="1" dirty="0">
              <a:solidFill>
                <a:srgbClr val="710F40"/>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3" name="Image 2">
            <a:extLst>
              <a:ext uri="{FF2B5EF4-FFF2-40B4-BE49-F238E27FC236}">
                <a16:creationId xmlns:a16="http://schemas.microsoft.com/office/drawing/2014/main" id="{509F136C-A5C6-47EF-B8F8-DD947BA6D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801" y="5303520"/>
            <a:ext cx="1609164" cy="621982"/>
          </a:xfrm>
          <a:prstGeom prst="rect">
            <a:avLst/>
          </a:prstGeom>
        </p:spPr>
      </p:pic>
      <p:pic>
        <p:nvPicPr>
          <p:cNvPr id="8" name="Image 7">
            <a:extLst>
              <a:ext uri="{FF2B5EF4-FFF2-40B4-BE49-F238E27FC236}">
                <a16:creationId xmlns:a16="http://schemas.microsoft.com/office/drawing/2014/main" id="{9A5EA409-A503-4315-9BE0-6805588E87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809" y="3319531"/>
            <a:ext cx="1859665" cy="2637403"/>
          </a:xfrm>
          <a:prstGeom prst="rect">
            <a:avLst/>
          </a:prstGeom>
        </p:spPr>
      </p:pic>
    </p:spTree>
    <p:extLst>
      <p:ext uri="{BB962C8B-B14F-4D97-AF65-F5344CB8AC3E}">
        <p14:creationId xmlns:p14="http://schemas.microsoft.com/office/powerpoint/2010/main" val="242699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135A7-E19D-47F0-8B5C-6F807D23B4C8}"/>
              </a:ext>
            </a:extLst>
          </p:cNvPr>
          <p:cNvSpPr/>
          <p:nvPr/>
        </p:nvSpPr>
        <p:spPr>
          <a:xfrm>
            <a:off x="339090" y="209256"/>
            <a:ext cx="11353800" cy="461665"/>
          </a:xfrm>
          <a:prstGeom prst="rect">
            <a:avLst/>
          </a:prstGeom>
        </p:spPr>
        <p:txBody>
          <a:bodyPr wrap="square">
            <a:spAutoFit/>
          </a:bodyPr>
          <a:lstStyle/>
          <a:p>
            <a:r>
              <a:rPr lang="fr-FR" sz="2400" dirty="0"/>
              <a:t>ENIGME</a:t>
            </a:r>
            <a:r>
              <a:rPr lang="fr-FR" sz="2400" b="1" dirty="0"/>
              <a:t> Pour connaitre l’année de la découverte de Darwin,  observez cette image</a:t>
            </a:r>
            <a:endParaRPr lang="fr-FR" sz="2400" dirty="0"/>
          </a:p>
        </p:txBody>
      </p:sp>
      <p:pic>
        <p:nvPicPr>
          <p:cNvPr id="3" name="Image 2">
            <a:extLst>
              <a:ext uri="{FF2B5EF4-FFF2-40B4-BE49-F238E27FC236}">
                <a16:creationId xmlns:a16="http://schemas.microsoft.com/office/drawing/2014/main" id="{32998B83-61E8-4BBC-88C1-CE6F3955A2CE}"/>
              </a:ext>
            </a:extLst>
          </p:cNvPr>
          <p:cNvPicPr>
            <a:picLocks noChangeAspect="1"/>
          </p:cNvPicPr>
          <p:nvPr/>
        </p:nvPicPr>
        <p:blipFill>
          <a:blip r:embed="rId2"/>
          <a:stretch>
            <a:fillRect/>
          </a:stretch>
        </p:blipFill>
        <p:spPr>
          <a:xfrm>
            <a:off x="0" y="1320800"/>
            <a:ext cx="12137683" cy="4432300"/>
          </a:xfrm>
          <a:prstGeom prst="rect">
            <a:avLst/>
          </a:prstGeom>
        </p:spPr>
      </p:pic>
    </p:spTree>
    <p:extLst>
      <p:ext uri="{BB962C8B-B14F-4D97-AF65-F5344CB8AC3E}">
        <p14:creationId xmlns:p14="http://schemas.microsoft.com/office/powerpoint/2010/main" val="1854818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Lord KELVIN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62F036E-6D72-4CAD-A267-E4AC2DEDFB3F}"/>
              </a:ext>
            </a:extLst>
          </p:cNvPr>
          <p:cNvSpPr/>
          <p:nvPr/>
        </p:nvSpPr>
        <p:spPr>
          <a:xfrm>
            <a:off x="7246621" y="6236315"/>
            <a:ext cx="6096000" cy="1015663"/>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710F40"/>
                </a:solidFill>
                <a:effectLst/>
                <a:uLnTx/>
                <a:uFillTx/>
                <a:latin typeface="Calibri, sans-serif"/>
                <a:ea typeface="+mn-ea"/>
                <a:cs typeface="+mn-cs"/>
              </a:rPr>
              <a:t>Age de la Terre</a:t>
            </a:r>
            <a:endParaRPr kumimoji="0" lang="fr-FR" sz="2000" b="1" i="0" u="none" strike="noStrike" kern="1200" cap="none" spc="0" normalizeH="0" baseline="0" noProof="0" dirty="0">
              <a:ln>
                <a:noFill/>
              </a:ln>
              <a:solidFill>
                <a:srgbClr val="710F4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2000" b="1" i="0" u="none" strike="noStrike" kern="1200" cap="none" spc="0" normalizeH="0" baseline="0" noProof="0" dirty="0">
                <a:ln>
                  <a:noFill/>
                </a:ln>
                <a:solidFill>
                  <a:srgbClr val="710F40"/>
                </a:solidFill>
                <a:effectLst/>
                <a:uLnTx/>
                <a:uFillTx/>
                <a:latin typeface="Calibri" panose="020F0502020204030204"/>
                <a:ea typeface="+mn-ea"/>
                <a:cs typeface="+mn-cs"/>
              </a:rPr>
            </a:br>
            <a:endParaRPr kumimoji="0" lang="fr-FR" sz="2000" b="1" i="0" u="none" strike="noStrike" kern="1200" cap="none" spc="0" normalizeH="0" baseline="0" noProof="0" dirty="0">
              <a:ln>
                <a:noFill/>
              </a:ln>
              <a:solidFill>
                <a:srgbClr val="710F40"/>
              </a:solidFill>
              <a:effectLst/>
              <a:uLnTx/>
              <a:uFillTx/>
              <a:latin typeface="Calibri" panose="020F0502020204030204"/>
              <a:ea typeface="+mn-ea"/>
              <a:cs typeface="+mn-cs"/>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FE3D8DCA-6D73-47B3-B121-879D99AF5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031" y="5288897"/>
            <a:ext cx="1661160" cy="319254"/>
          </a:xfrm>
          <a:prstGeom prst="rect">
            <a:avLst/>
          </a:prstGeom>
        </p:spPr>
      </p:pic>
      <p:pic>
        <p:nvPicPr>
          <p:cNvPr id="10" name="Image 9" descr="Photographie de Lord Kelvin">
            <a:hlinkClick r:id="rId4"/>
            <a:extLst>
              <a:ext uri="{FF2B5EF4-FFF2-40B4-BE49-F238E27FC236}">
                <a16:creationId xmlns:a16="http://schemas.microsoft.com/office/drawing/2014/main" id="{9131D304-7846-46D3-9C28-A7E4B3E0E6CD}"/>
              </a:ext>
            </a:extLst>
          </p:cNvPr>
          <p:cNvPicPr/>
          <p:nvPr/>
        </p:nvPicPr>
        <p:blipFill rotWithShape="1">
          <a:blip r:embed="rId5">
            <a:extLst>
              <a:ext uri="{28A0092B-C50C-407E-A947-70E740481C1C}">
                <a14:useLocalDpi xmlns:a14="http://schemas.microsoft.com/office/drawing/2010/main" val="0"/>
              </a:ext>
            </a:extLst>
          </a:blip>
          <a:srcRect l="22016" r="16109"/>
          <a:stretch/>
        </p:blipFill>
        <p:spPr bwMode="auto">
          <a:xfrm>
            <a:off x="478790" y="4023360"/>
            <a:ext cx="2401570" cy="23713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2986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51EC7-2D9F-4B76-8612-F0BB339F609E}"/>
              </a:ext>
            </a:extLst>
          </p:cNvPr>
          <p:cNvSpPr/>
          <p:nvPr/>
        </p:nvSpPr>
        <p:spPr>
          <a:xfrm>
            <a:off x="514350" y="394246"/>
            <a:ext cx="10504170" cy="461665"/>
          </a:xfrm>
          <a:prstGeom prst="rect">
            <a:avLst/>
          </a:prstGeom>
        </p:spPr>
        <p:txBody>
          <a:bodyPr wrap="square">
            <a:spAutoFit/>
          </a:bodyPr>
          <a:lstStyle/>
          <a:p>
            <a:r>
              <a:rPr lang="fr-FR" sz="2400" dirty="0"/>
              <a:t>ENIGME </a:t>
            </a:r>
            <a:r>
              <a:rPr lang="fr-FR" sz="2400" b="1" dirty="0"/>
              <a:t>Pour connaître l’année de son calcul de l’âge de la Terre.</a:t>
            </a:r>
          </a:p>
        </p:txBody>
      </p:sp>
      <p:pic>
        <p:nvPicPr>
          <p:cNvPr id="4" name="Image 3">
            <a:extLst>
              <a:ext uri="{FF2B5EF4-FFF2-40B4-BE49-F238E27FC236}">
                <a16:creationId xmlns:a16="http://schemas.microsoft.com/office/drawing/2014/main" id="{C0C2BA37-B18C-4B6A-A866-119C051A0F79}"/>
              </a:ext>
            </a:extLst>
          </p:cNvPr>
          <p:cNvPicPr/>
          <p:nvPr/>
        </p:nvPicPr>
        <p:blipFill rotWithShape="1">
          <a:blip r:embed="rId2"/>
          <a:srcRect l="15193" t="12756" r="60251" b="10276"/>
          <a:stretch/>
        </p:blipFill>
        <p:spPr bwMode="auto">
          <a:xfrm>
            <a:off x="2944495" y="1262359"/>
            <a:ext cx="3151505" cy="4631055"/>
          </a:xfrm>
          <a:prstGeom prst="rect">
            <a:avLst/>
          </a:prstGeom>
          <a:ln>
            <a:noFill/>
          </a:ln>
          <a:extLst>
            <a:ext uri="{53640926-AAD7-44D8-BBD7-CCE9431645EC}">
              <a14:shadowObscured xmlns:a14="http://schemas.microsoft.com/office/drawing/2010/main"/>
            </a:ext>
          </a:extLst>
        </p:spPr>
      </p:pic>
      <p:sp>
        <p:nvSpPr>
          <p:cNvPr id="5" name="Zone de texte 5">
            <a:extLst>
              <a:ext uri="{FF2B5EF4-FFF2-40B4-BE49-F238E27FC236}">
                <a16:creationId xmlns:a16="http://schemas.microsoft.com/office/drawing/2014/main" id="{60DBAEE6-B7CF-46CF-A5B9-F07089021BF4}"/>
              </a:ext>
            </a:extLst>
          </p:cNvPr>
          <p:cNvSpPr txBox="1"/>
          <p:nvPr/>
        </p:nvSpPr>
        <p:spPr>
          <a:xfrm>
            <a:off x="7738744" y="2034540"/>
            <a:ext cx="1713865" cy="154334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2400">
                <a:effectLst/>
                <a:latin typeface="Georgia" panose="02040502050405020303" pitchFamily="18" charset="0"/>
                <a:ea typeface="Calibri" panose="020F0502020204030204" pitchFamily="34" charset="0"/>
                <a:cs typeface="Times New Roman" panose="02020603050405020304" pitchFamily="18" charset="0"/>
              </a:rPr>
              <a:t> </a:t>
            </a:r>
          </a:p>
          <a:p>
            <a:pPr algn="ctr">
              <a:spcAft>
                <a:spcPts val="0"/>
              </a:spcAft>
            </a:pPr>
            <a:r>
              <a:rPr lang="fr-FR" sz="2400" dirty="0">
                <a:effectLst/>
                <a:latin typeface="Georgia" panose="02040502050405020303" pitchFamily="18" charset="0"/>
                <a:ea typeface="Calibri" panose="020F0502020204030204" pitchFamily="34" charset="0"/>
                <a:cs typeface="Times New Roman" panose="02020603050405020304" pitchFamily="18" charset="0"/>
              </a:rPr>
              <a:t> </a:t>
            </a:r>
          </a:p>
          <a:p>
            <a:pPr algn="ctr">
              <a:spcAft>
                <a:spcPts val="0"/>
              </a:spcAft>
            </a:pPr>
            <a:r>
              <a:rPr lang="fr-FR" sz="2400" dirty="0">
                <a:effectLst/>
                <a:latin typeface="Georgia" panose="02040502050405020303" pitchFamily="18" charset="0"/>
                <a:ea typeface="Calibri" panose="020F0502020204030204" pitchFamily="34" charset="0"/>
                <a:cs typeface="Times New Roman" panose="02020603050405020304" pitchFamily="18" charset="0"/>
              </a:rPr>
              <a:t>2135 K</a:t>
            </a:r>
          </a:p>
        </p:txBody>
      </p:sp>
    </p:spTree>
    <p:extLst>
      <p:ext uri="{BB962C8B-B14F-4D97-AF65-F5344CB8AC3E}">
        <p14:creationId xmlns:p14="http://schemas.microsoft.com/office/powerpoint/2010/main" val="2956378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RUTHERFORD</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62F036E-6D72-4CAD-A267-E4AC2DEDFB3F}"/>
              </a:ext>
            </a:extLst>
          </p:cNvPr>
          <p:cNvSpPr/>
          <p:nvPr/>
        </p:nvSpPr>
        <p:spPr>
          <a:xfrm>
            <a:off x="7246621" y="6236315"/>
            <a:ext cx="6096000" cy="1015663"/>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710F40"/>
                </a:solidFill>
                <a:effectLst/>
                <a:uLnTx/>
                <a:uFillTx/>
                <a:latin typeface="Calibri, sans-serif"/>
                <a:ea typeface="+mn-ea"/>
                <a:cs typeface="+mn-cs"/>
              </a:rPr>
              <a:t>Age de la Terre</a:t>
            </a:r>
            <a:endParaRPr kumimoji="0" lang="fr-FR" sz="2000" b="1" i="0" u="none" strike="noStrike" kern="1200" cap="none" spc="0" normalizeH="0" baseline="0" noProof="0" dirty="0">
              <a:ln>
                <a:noFill/>
              </a:ln>
              <a:solidFill>
                <a:srgbClr val="710F4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2000" b="1" i="0" u="none" strike="noStrike" kern="1200" cap="none" spc="0" normalizeH="0" baseline="0" noProof="0" dirty="0">
                <a:ln>
                  <a:noFill/>
                </a:ln>
                <a:solidFill>
                  <a:srgbClr val="710F40"/>
                </a:solidFill>
                <a:effectLst/>
                <a:uLnTx/>
                <a:uFillTx/>
                <a:latin typeface="Calibri" panose="020F0502020204030204"/>
                <a:ea typeface="+mn-ea"/>
                <a:cs typeface="+mn-cs"/>
              </a:rPr>
            </a:br>
            <a:endParaRPr kumimoji="0" lang="fr-FR" sz="2000" b="1" i="0" u="none" strike="noStrike" kern="1200" cap="none" spc="0" normalizeH="0" baseline="0" noProof="0" dirty="0">
              <a:ln>
                <a:noFill/>
              </a:ln>
              <a:solidFill>
                <a:srgbClr val="710F40"/>
              </a:solidFill>
              <a:effectLst/>
              <a:uLnTx/>
              <a:uFillTx/>
              <a:latin typeface="Calibri" panose="020F0502020204030204"/>
              <a:ea typeface="+mn-ea"/>
              <a:cs typeface="+mn-cs"/>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800916"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94CFEC84-02A9-43D1-BB53-DF5891ECE98B}"/>
              </a:ext>
            </a:extLst>
          </p:cNvPr>
          <p:cNvPicPr/>
          <p:nvPr/>
        </p:nvPicPr>
        <p:blipFill>
          <a:blip r:embed="rId3">
            <a:extLst>
              <a:ext uri="{28A0092B-C50C-407E-A947-70E740481C1C}">
                <a14:useLocalDpi xmlns:a14="http://schemas.microsoft.com/office/drawing/2010/main" val="0"/>
              </a:ext>
            </a:extLst>
          </a:blip>
          <a:stretch>
            <a:fillRect/>
          </a:stretch>
        </p:blipFill>
        <p:spPr>
          <a:xfrm>
            <a:off x="668653" y="3874770"/>
            <a:ext cx="2051686" cy="2185652"/>
          </a:xfrm>
          <a:prstGeom prst="rect">
            <a:avLst/>
          </a:prstGeom>
        </p:spPr>
      </p:pic>
      <p:pic>
        <p:nvPicPr>
          <p:cNvPr id="3" name="Image 2">
            <a:extLst>
              <a:ext uri="{FF2B5EF4-FFF2-40B4-BE49-F238E27FC236}">
                <a16:creationId xmlns:a16="http://schemas.microsoft.com/office/drawing/2014/main" id="{3FF792A5-75D1-4494-889C-582D1DA1E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691" y="5404304"/>
            <a:ext cx="2051686" cy="594989"/>
          </a:xfrm>
          <a:prstGeom prst="rect">
            <a:avLst/>
          </a:prstGeom>
        </p:spPr>
      </p:pic>
    </p:spTree>
    <p:extLst>
      <p:ext uri="{BB962C8B-B14F-4D97-AF65-F5344CB8AC3E}">
        <p14:creationId xmlns:p14="http://schemas.microsoft.com/office/powerpoint/2010/main" val="950458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833A39A-7E32-496A-8AD4-3C0F1A75207D}"/>
              </a:ext>
            </a:extLst>
          </p:cNvPr>
          <p:cNvSpPr txBox="1"/>
          <p:nvPr/>
        </p:nvSpPr>
        <p:spPr>
          <a:xfrm>
            <a:off x="514350" y="1471345"/>
            <a:ext cx="10668000" cy="461665"/>
          </a:xfrm>
          <a:prstGeom prst="rect">
            <a:avLst/>
          </a:prstGeom>
          <a:noFill/>
        </p:spPr>
        <p:txBody>
          <a:bodyPr wrap="square" rtlCol="0">
            <a:spAutoFit/>
          </a:bodyPr>
          <a:lstStyle/>
          <a:p>
            <a:r>
              <a:rPr lang="fr-FR" sz="2400" b="1" dirty="0"/>
              <a:t>Au x Al x He + C</a:t>
            </a:r>
          </a:p>
        </p:txBody>
      </p:sp>
      <p:sp>
        <p:nvSpPr>
          <p:cNvPr id="3" name="Rectangle 2">
            <a:extLst>
              <a:ext uri="{FF2B5EF4-FFF2-40B4-BE49-F238E27FC236}">
                <a16:creationId xmlns:a16="http://schemas.microsoft.com/office/drawing/2014/main" id="{CF175C46-8044-4F34-A897-89B7EFF5736D}"/>
              </a:ext>
            </a:extLst>
          </p:cNvPr>
          <p:cNvSpPr/>
          <p:nvPr/>
        </p:nvSpPr>
        <p:spPr>
          <a:xfrm>
            <a:off x="514350" y="394246"/>
            <a:ext cx="10504170" cy="461665"/>
          </a:xfrm>
          <a:prstGeom prst="rect">
            <a:avLst/>
          </a:prstGeom>
        </p:spPr>
        <p:txBody>
          <a:bodyPr wrap="square">
            <a:spAutoFit/>
          </a:bodyPr>
          <a:lstStyle/>
          <a:p>
            <a:r>
              <a:rPr lang="fr-FR" sz="2400" dirty="0"/>
              <a:t>ENIGME </a:t>
            </a:r>
            <a:r>
              <a:rPr lang="fr-FR" sz="2400" b="1" dirty="0"/>
              <a:t>Pour connaître l’année de sa publication résoudre l’équation suivante</a:t>
            </a:r>
          </a:p>
        </p:txBody>
      </p:sp>
      <p:pic>
        <p:nvPicPr>
          <p:cNvPr id="4" name="Image 3">
            <a:extLst>
              <a:ext uri="{FF2B5EF4-FFF2-40B4-BE49-F238E27FC236}">
                <a16:creationId xmlns:a16="http://schemas.microsoft.com/office/drawing/2014/main" id="{F9A35925-4B9B-4E8A-A5EC-EA4F5AF88FE7}"/>
              </a:ext>
            </a:extLst>
          </p:cNvPr>
          <p:cNvPicPr>
            <a:picLocks noChangeAspect="1"/>
          </p:cNvPicPr>
          <p:nvPr/>
        </p:nvPicPr>
        <p:blipFill>
          <a:blip r:embed="rId2"/>
          <a:stretch>
            <a:fillRect/>
          </a:stretch>
        </p:blipFill>
        <p:spPr>
          <a:xfrm>
            <a:off x="2932112" y="1223962"/>
            <a:ext cx="9020175" cy="4943475"/>
          </a:xfrm>
          <a:prstGeom prst="rect">
            <a:avLst/>
          </a:prstGeom>
        </p:spPr>
      </p:pic>
    </p:spTree>
    <p:extLst>
      <p:ext uri="{BB962C8B-B14F-4D97-AF65-F5344CB8AC3E}">
        <p14:creationId xmlns:p14="http://schemas.microsoft.com/office/powerpoint/2010/main" val="1776219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0EA1790-C1D1-4B7C-B547-ABE5AFE29C29}"/>
              </a:ext>
            </a:extLst>
          </p:cNvPr>
          <p:cNvSpPr txBox="1"/>
          <p:nvPr/>
        </p:nvSpPr>
        <p:spPr>
          <a:xfrm>
            <a:off x="640080" y="1359567"/>
            <a:ext cx="7850777" cy="461665"/>
          </a:xfrm>
          <a:prstGeom prst="rect">
            <a:avLst/>
          </a:prstGeom>
          <a:noFill/>
        </p:spPr>
        <p:txBody>
          <a:bodyPr wrap="square" rtlCol="0">
            <a:spAutoFit/>
          </a:bodyPr>
          <a:lstStyle/>
          <a:p>
            <a:r>
              <a:rPr lang="fr-FR" sz="2400" b="1" dirty="0"/>
              <a:t>Solution Anaxagore : </a:t>
            </a:r>
            <a:r>
              <a:rPr lang="fr-FR" sz="2400" dirty="0"/>
              <a:t>-500 + 70 = « </a:t>
            </a:r>
            <a:r>
              <a:rPr lang="fr-FR" sz="2400" dirty="0">
                <a:solidFill>
                  <a:srgbClr val="FF0000"/>
                </a:solidFill>
              </a:rPr>
              <a:t>ANAXAGORE-430</a:t>
            </a:r>
            <a:r>
              <a:rPr lang="fr-FR" sz="2400" dirty="0"/>
              <a:t> » </a:t>
            </a:r>
          </a:p>
        </p:txBody>
      </p:sp>
      <p:sp>
        <p:nvSpPr>
          <p:cNvPr id="5" name="ZoneTexte 4">
            <a:extLst>
              <a:ext uri="{FF2B5EF4-FFF2-40B4-BE49-F238E27FC236}">
                <a16:creationId xmlns:a16="http://schemas.microsoft.com/office/drawing/2014/main" id="{69E9E401-51F1-4E00-851D-447391C442FC}"/>
              </a:ext>
            </a:extLst>
          </p:cNvPr>
          <p:cNvSpPr txBox="1"/>
          <p:nvPr/>
        </p:nvSpPr>
        <p:spPr>
          <a:xfrm>
            <a:off x="640080" y="2010861"/>
            <a:ext cx="10184130" cy="461665"/>
          </a:xfrm>
          <a:prstGeom prst="rect">
            <a:avLst/>
          </a:prstGeom>
          <a:noFill/>
        </p:spPr>
        <p:txBody>
          <a:bodyPr wrap="square" rtlCol="0">
            <a:spAutoFit/>
          </a:bodyPr>
          <a:lstStyle/>
          <a:p>
            <a:r>
              <a:rPr lang="fr-FR" sz="2400" b="1" dirty="0"/>
              <a:t>Solution Eratosthène</a:t>
            </a:r>
            <a:r>
              <a:rPr lang="fr-FR" sz="2400" dirty="0"/>
              <a:t> : 2+3=5 /250= « </a:t>
            </a:r>
            <a:r>
              <a:rPr lang="fr-FR" sz="2400" dirty="0">
                <a:solidFill>
                  <a:srgbClr val="FF0000"/>
                </a:solidFill>
              </a:rPr>
              <a:t>ERATOSTHENE-250</a:t>
            </a:r>
            <a:r>
              <a:rPr lang="fr-FR" sz="2400" dirty="0"/>
              <a:t> »</a:t>
            </a:r>
          </a:p>
        </p:txBody>
      </p:sp>
      <p:sp>
        <p:nvSpPr>
          <p:cNvPr id="6" name="ZoneTexte 5">
            <a:extLst>
              <a:ext uri="{FF2B5EF4-FFF2-40B4-BE49-F238E27FC236}">
                <a16:creationId xmlns:a16="http://schemas.microsoft.com/office/drawing/2014/main" id="{0DB36EE0-3401-4EEA-BEF1-AA7E505C21A8}"/>
              </a:ext>
            </a:extLst>
          </p:cNvPr>
          <p:cNvSpPr txBox="1"/>
          <p:nvPr/>
        </p:nvSpPr>
        <p:spPr>
          <a:xfrm>
            <a:off x="640080" y="2497275"/>
            <a:ext cx="11181806" cy="461665"/>
          </a:xfrm>
          <a:prstGeom prst="rect">
            <a:avLst/>
          </a:prstGeom>
          <a:noFill/>
        </p:spPr>
        <p:txBody>
          <a:bodyPr wrap="square" rtlCol="0">
            <a:spAutoFit/>
          </a:bodyPr>
          <a:lstStyle/>
          <a:p>
            <a:r>
              <a:rPr lang="fr-FR" sz="2400" b="1" dirty="0"/>
              <a:t>Solution </a:t>
            </a:r>
            <a:r>
              <a:rPr lang="fr-FR" sz="2400" b="1" dirty="0" err="1"/>
              <a:t>TychoBrahe</a:t>
            </a:r>
            <a:r>
              <a:rPr lang="fr-FR" sz="2400" dirty="0"/>
              <a:t> :  premier triangle X , deuxième triangle + « </a:t>
            </a:r>
            <a:r>
              <a:rPr lang="fr-FR" sz="2400" dirty="0">
                <a:solidFill>
                  <a:srgbClr val="FF0000"/>
                </a:solidFill>
              </a:rPr>
              <a:t>TYCHOBRAHE1577</a:t>
            </a:r>
            <a:r>
              <a:rPr lang="fr-FR" sz="2400" dirty="0"/>
              <a:t> » </a:t>
            </a:r>
          </a:p>
        </p:txBody>
      </p:sp>
      <p:sp>
        <p:nvSpPr>
          <p:cNvPr id="7" name="ZoneTexte 6">
            <a:extLst>
              <a:ext uri="{FF2B5EF4-FFF2-40B4-BE49-F238E27FC236}">
                <a16:creationId xmlns:a16="http://schemas.microsoft.com/office/drawing/2014/main" id="{2484135D-1E14-4403-B3E9-34F2741C3899}"/>
              </a:ext>
            </a:extLst>
          </p:cNvPr>
          <p:cNvSpPr txBox="1"/>
          <p:nvPr/>
        </p:nvSpPr>
        <p:spPr>
          <a:xfrm>
            <a:off x="640079" y="3018061"/>
            <a:ext cx="8101149" cy="461665"/>
          </a:xfrm>
          <a:prstGeom prst="rect">
            <a:avLst/>
          </a:prstGeom>
          <a:noFill/>
        </p:spPr>
        <p:txBody>
          <a:bodyPr wrap="square" rtlCol="0">
            <a:spAutoFit/>
          </a:bodyPr>
          <a:lstStyle/>
          <a:p>
            <a:r>
              <a:rPr lang="fr-FR" sz="2400" b="1" dirty="0"/>
              <a:t>Solution Kepler</a:t>
            </a:r>
            <a:r>
              <a:rPr lang="fr-FR" sz="2400" dirty="0"/>
              <a:t> : suivre le bon chemin« </a:t>
            </a:r>
            <a:r>
              <a:rPr lang="fr-FR" sz="2400" dirty="0">
                <a:solidFill>
                  <a:srgbClr val="FF0000"/>
                </a:solidFill>
              </a:rPr>
              <a:t>KEPLER1609 </a:t>
            </a:r>
            <a:r>
              <a:rPr lang="fr-FR" sz="2400" dirty="0"/>
              <a:t>» </a:t>
            </a:r>
          </a:p>
        </p:txBody>
      </p:sp>
      <p:sp>
        <p:nvSpPr>
          <p:cNvPr id="8" name="ZoneTexte 7">
            <a:extLst>
              <a:ext uri="{FF2B5EF4-FFF2-40B4-BE49-F238E27FC236}">
                <a16:creationId xmlns:a16="http://schemas.microsoft.com/office/drawing/2014/main" id="{07628D6B-D557-476D-B9FB-C97E678EE8C7}"/>
              </a:ext>
            </a:extLst>
          </p:cNvPr>
          <p:cNvSpPr txBox="1"/>
          <p:nvPr/>
        </p:nvSpPr>
        <p:spPr>
          <a:xfrm>
            <a:off x="640079" y="3479726"/>
            <a:ext cx="9755778" cy="461665"/>
          </a:xfrm>
          <a:prstGeom prst="rect">
            <a:avLst/>
          </a:prstGeom>
          <a:noFill/>
        </p:spPr>
        <p:txBody>
          <a:bodyPr wrap="square" rtlCol="0">
            <a:spAutoFit/>
          </a:bodyPr>
          <a:lstStyle/>
          <a:p>
            <a:r>
              <a:rPr lang="fr-FR" sz="2400" b="1" dirty="0"/>
              <a:t>Newton</a:t>
            </a:r>
            <a:r>
              <a:rPr lang="fr-FR" sz="2400" dirty="0"/>
              <a:t>: 1684  (carré magique) « </a:t>
            </a:r>
            <a:r>
              <a:rPr lang="fr-FR" sz="2400" dirty="0">
                <a:solidFill>
                  <a:srgbClr val="FF0000"/>
                </a:solidFill>
              </a:rPr>
              <a:t>NEWTON1684 </a:t>
            </a:r>
            <a:r>
              <a:rPr lang="fr-FR" sz="2400" dirty="0"/>
              <a:t>» </a:t>
            </a:r>
          </a:p>
        </p:txBody>
      </p:sp>
      <p:sp>
        <p:nvSpPr>
          <p:cNvPr id="9" name="ZoneTexte 8">
            <a:extLst>
              <a:ext uri="{FF2B5EF4-FFF2-40B4-BE49-F238E27FC236}">
                <a16:creationId xmlns:a16="http://schemas.microsoft.com/office/drawing/2014/main" id="{EEA72A5B-A392-43E8-9ABC-E551E9D2A245}"/>
              </a:ext>
            </a:extLst>
          </p:cNvPr>
          <p:cNvSpPr txBox="1"/>
          <p:nvPr/>
        </p:nvSpPr>
        <p:spPr>
          <a:xfrm>
            <a:off x="640080" y="3995196"/>
            <a:ext cx="5692140" cy="461665"/>
          </a:xfrm>
          <a:prstGeom prst="rect">
            <a:avLst/>
          </a:prstGeom>
          <a:noFill/>
        </p:spPr>
        <p:txBody>
          <a:bodyPr wrap="square" rtlCol="0">
            <a:spAutoFit/>
          </a:bodyPr>
          <a:lstStyle/>
          <a:p>
            <a:r>
              <a:rPr lang="fr-FR" sz="2400" b="1" dirty="0"/>
              <a:t>Darwin</a:t>
            </a:r>
            <a:r>
              <a:rPr lang="fr-FR" sz="2400" dirty="0"/>
              <a:t>: « </a:t>
            </a:r>
            <a:r>
              <a:rPr lang="fr-FR" sz="2400" dirty="0">
                <a:solidFill>
                  <a:srgbClr val="FF0000"/>
                </a:solidFill>
              </a:rPr>
              <a:t>DARWIN1859</a:t>
            </a:r>
            <a:r>
              <a:rPr lang="fr-FR" sz="2400" dirty="0"/>
              <a:t> » </a:t>
            </a:r>
          </a:p>
        </p:txBody>
      </p:sp>
      <p:sp>
        <p:nvSpPr>
          <p:cNvPr id="10" name="ZoneTexte 9">
            <a:extLst>
              <a:ext uri="{FF2B5EF4-FFF2-40B4-BE49-F238E27FC236}">
                <a16:creationId xmlns:a16="http://schemas.microsoft.com/office/drawing/2014/main" id="{BFAF94E8-86BD-4F5F-9022-BACF5FFE69BA}"/>
              </a:ext>
            </a:extLst>
          </p:cNvPr>
          <p:cNvSpPr txBox="1"/>
          <p:nvPr/>
        </p:nvSpPr>
        <p:spPr>
          <a:xfrm>
            <a:off x="640080" y="4515982"/>
            <a:ext cx="8783320" cy="461665"/>
          </a:xfrm>
          <a:prstGeom prst="rect">
            <a:avLst/>
          </a:prstGeom>
          <a:noFill/>
        </p:spPr>
        <p:txBody>
          <a:bodyPr wrap="square" rtlCol="0">
            <a:spAutoFit/>
          </a:bodyPr>
          <a:lstStyle/>
          <a:p>
            <a:r>
              <a:rPr lang="fr-FR" sz="2400" b="1" dirty="0"/>
              <a:t>Kelvin: </a:t>
            </a:r>
            <a:r>
              <a:rPr lang="fr-FR" sz="2400" dirty="0"/>
              <a:t>trouver la température en </a:t>
            </a:r>
            <a:r>
              <a:rPr lang="fr-FR" sz="2400" dirty="0" err="1"/>
              <a:t>degrès</a:t>
            </a:r>
            <a:r>
              <a:rPr lang="fr-FR" sz="2400" dirty="0"/>
              <a:t> 2135-273 = « </a:t>
            </a:r>
            <a:r>
              <a:rPr lang="fr-FR" sz="2400" dirty="0">
                <a:solidFill>
                  <a:srgbClr val="FF0000"/>
                </a:solidFill>
              </a:rPr>
              <a:t>KELVIN1862</a:t>
            </a:r>
            <a:r>
              <a:rPr lang="fr-FR" sz="2400" dirty="0"/>
              <a:t> » </a:t>
            </a:r>
          </a:p>
        </p:txBody>
      </p:sp>
      <p:sp>
        <p:nvSpPr>
          <p:cNvPr id="11" name="ZoneTexte 10">
            <a:extLst>
              <a:ext uri="{FF2B5EF4-FFF2-40B4-BE49-F238E27FC236}">
                <a16:creationId xmlns:a16="http://schemas.microsoft.com/office/drawing/2014/main" id="{C7C12D32-FEF6-4896-A3EE-92BDF4C23881}"/>
              </a:ext>
            </a:extLst>
          </p:cNvPr>
          <p:cNvSpPr txBox="1"/>
          <p:nvPr/>
        </p:nvSpPr>
        <p:spPr>
          <a:xfrm>
            <a:off x="640078" y="5090573"/>
            <a:ext cx="9755777" cy="461665"/>
          </a:xfrm>
          <a:prstGeom prst="rect">
            <a:avLst/>
          </a:prstGeom>
          <a:noFill/>
        </p:spPr>
        <p:txBody>
          <a:bodyPr wrap="square" rtlCol="0">
            <a:spAutoFit/>
          </a:bodyPr>
          <a:lstStyle/>
          <a:p>
            <a:r>
              <a:rPr lang="fr-FR" sz="2400" b="1" dirty="0"/>
              <a:t>Rutherford: </a:t>
            </a:r>
            <a:r>
              <a:rPr lang="fr-FR" sz="2400" dirty="0"/>
              <a:t>tableau périodique des éléments : multiplier les électrons </a:t>
            </a:r>
          </a:p>
        </p:txBody>
      </p:sp>
      <p:sp>
        <p:nvSpPr>
          <p:cNvPr id="12" name="ZoneTexte 11">
            <a:extLst>
              <a:ext uri="{FF2B5EF4-FFF2-40B4-BE49-F238E27FC236}">
                <a16:creationId xmlns:a16="http://schemas.microsoft.com/office/drawing/2014/main" id="{E5C4EB64-26D5-4466-855B-97FEA106877E}"/>
              </a:ext>
            </a:extLst>
          </p:cNvPr>
          <p:cNvSpPr txBox="1"/>
          <p:nvPr/>
        </p:nvSpPr>
        <p:spPr>
          <a:xfrm>
            <a:off x="1508760" y="354330"/>
            <a:ext cx="9315450" cy="584775"/>
          </a:xfrm>
          <a:prstGeom prst="rect">
            <a:avLst/>
          </a:prstGeom>
          <a:noFill/>
        </p:spPr>
        <p:txBody>
          <a:bodyPr wrap="square" rtlCol="0">
            <a:spAutoFit/>
          </a:bodyPr>
          <a:lstStyle/>
          <a:p>
            <a:r>
              <a:rPr lang="fr-FR" sz="3200" dirty="0">
                <a:solidFill>
                  <a:srgbClr val="FF0000"/>
                </a:solidFill>
                <a:effectLst>
                  <a:outerShdw blurRad="38100" dist="38100" dir="2700000" algn="tl">
                    <a:srgbClr val="000000">
                      <a:alpha val="43137"/>
                    </a:srgbClr>
                  </a:outerShdw>
                </a:effectLst>
              </a:rPr>
              <a:t>SOLUTIONS…</a:t>
            </a:r>
          </a:p>
        </p:txBody>
      </p:sp>
    </p:spTree>
    <p:extLst>
      <p:ext uri="{BB962C8B-B14F-4D97-AF65-F5344CB8AC3E}">
        <p14:creationId xmlns:p14="http://schemas.microsoft.com/office/powerpoint/2010/main" val="340839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algn="ctr"/>
            <a:r>
              <a:rPr lang="fr-FR" sz="5400" dirty="0">
                <a:latin typeface="Algerian" panose="04020705040A02060702" pitchFamily="82" charset="0"/>
              </a:rPr>
              <a:t>Eratosthène</a:t>
            </a:r>
            <a:endParaRPr lang="fr-FR" sz="5400" dirty="0">
              <a:effectLst/>
              <a:latin typeface="Algerian" panose="04020705040A02060702" pitchFamily="82" charset="0"/>
            </a:endParaRPr>
          </a:p>
          <a:p>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6902502" y="6133445"/>
            <a:ext cx="6096000" cy="1015663"/>
          </a:xfrm>
          <a:prstGeom prst="rect">
            <a:avLst/>
          </a:prstGeom>
        </p:spPr>
        <p:txBody>
          <a:bodyPr>
            <a:spAutoFit/>
          </a:bodyPr>
          <a:lstStyle/>
          <a:p>
            <a:pPr algn="ctr"/>
            <a:r>
              <a:rPr lang="fr-FR" sz="2000" b="1" dirty="0">
                <a:solidFill>
                  <a:srgbClr val="FFC000"/>
                </a:solidFill>
                <a:latin typeface="Calibri, sans-serif"/>
              </a:rPr>
              <a:t>Forme de la Terre</a:t>
            </a:r>
            <a:endParaRPr lang="fr-FR" sz="2000" b="1" dirty="0">
              <a:solidFill>
                <a:srgbClr val="FFC000"/>
              </a:solidFill>
            </a:endParaRPr>
          </a:p>
          <a:p>
            <a:br>
              <a:rPr lang="fr-FR" sz="2000" b="1" dirty="0">
                <a:solidFill>
                  <a:srgbClr val="FFC000"/>
                </a:solidFill>
              </a:rPr>
            </a:br>
            <a:endParaRPr lang="fr-FR" sz="2000" b="1" dirty="0">
              <a:solidFill>
                <a:srgbClr val="FFC000"/>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1026" name="Picture 2" descr="Description de cette image, également commentée ci-après">
            <a:extLst>
              <a:ext uri="{FF2B5EF4-FFF2-40B4-BE49-F238E27FC236}">
                <a16:creationId xmlns:a16="http://schemas.microsoft.com/office/drawing/2014/main" id="{4C8509EF-4C80-43E8-9B02-2140191DB4E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76250" y="4142423"/>
            <a:ext cx="21812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635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6F1866E-AB53-4C74-9B95-4F41F32F8B2F}"/>
              </a:ext>
            </a:extLst>
          </p:cNvPr>
          <p:cNvSpPr txBox="1"/>
          <p:nvPr/>
        </p:nvSpPr>
        <p:spPr>
          <a:xfrm>
            <a:off x="640080" y="342900"/>
            <a:ext cx="4617720" cy="461665"/>
          </a:xfrm>
          <a:prstGeom prst="rect">
            <a:avLst/>
          </a:prstGeom>
          <a:noFill/>
        </p:spPr>
        <p:txBody>
          <a:bodyPr wrap="square" rtlCol="0">
            <a:spAutoFit/>
          </a:bodyPr>
          <a:lstStyle/>
          <a:p>
            <a:r>
              <a:rPr lang="fr-FR" sz="2400" b="1" dirty="0"/>
              <a:t>Solution Ptolémée : </a:t>
            </a:r>
            <a:r>
              <a:rPr lang="fr-FR" sz="2400" dirty="0"/>
              <a:t>2</a:t>
            </a:r>
          </a:p>
        </p:txBody>
      </p:sp>
      <p:pic>
        <p:nvPicPr>
          <p:cNvPr id="5" name="Image 4">
            <a:extLst>
              <a:ext uri="{FF2B5EF4-FFF2-40B4-BE49-F238E27FC236}">
                <a16:creationId xmlns:a16="http://schemas.microsoft.com/office/drawing/2014/main" id="{E6EAA081-D6F9-4B9C-9F4A-D049DA2B8D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89835" y="872252"/>
            <a:ext cx="7212330" cy="4983480"/>
          </a:xfrm>
          <a:prstGeom prst="rect">
            <a:avLst/>
          </a:prstGeom>
          <a:noFill/>
          <a:ln>
            <a:noFill/>
          </a:ln>
        </p:spPr>
      </p:pic>
    </p:spTree>
    <p:extLst>
      <p:ext uri="{BB962C8B-B14F-4D97-AF65-F5344CB8AC3E}">
        <p14:creationId xmlns:p14="http://schemas.microsoft.com/office/powerpoint/2010/main" val="2480277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2CB98D1-33CC-4A38-83EC-57C68752F953}"/>
              </a:ext>
            </a:extLst>
          </p:cNvPr>
          <p:cNvSpPr txBox="1"/>
          <p:nvPr/>
        </p:nvSpPr>
        <p:spPr>
          <a:xfrm>
            <a:off x="640080" y="342900"/>
            <a:ext cx="4514850" cy="461665"/>
          </a:xfrm>
          <a:prstGeom prst="rect">
            <a:avLst/>
          </a:prstGeom>
          <a:noFill/>
        </p:spPr>
        <p:txBody>
          <a:bodyPr wrap="square" rtlCol="0">
            <a:spAutoFit/>
          </a:bodyPr>
          <a:lstStyle/>
          <a:p>
            <a:r>
              <a:rPr lang="fr-FR" sz="2400" b="1" dirty="0"/>
              <a:t>Solution Copernic : </a:t>
            </a:r>
            <a:r>
              <a:rPr lang="fr-FR" sz="2400" dirty="0"/>
              <a:t>1543</a:t>
            </a:r>
          </a:p>
        </p:txBody>
      </p:sp>
      <p:pic>
        <p:nvPicPr>
          <p:cNvPr id="5" name="Image 4">
            <a:extLst>
              <a:ext uri="{FF2B5EF4-FFF2-40B4-BE49-F238E27FC236}">
                <a16:creationId xmlns:a16="http://schemas.microsoft.com/office/drawing/2014/main" id="{8DBA4754-D8FC-4D3D-9E2C-0C14AE666B9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3220" y="1371600"/>
            <a:ext cx="8161020" cy="5017770"/>
          </a:xfrm>
          <a:prstGeom prst="rect">
            <a:avLst/>
          </a:prstGeom>
          <a:noFill/>
          <a:ln>
            <a:noFill/>
          </a:ln>
        </p:spPr>
      </p:pic>
    </p:spTree>
    <p:extLst>
      <p:ext uri="{BB962C8B-B14F-4D97-AF65-F5344CB8AC3E}">
        <p14:creationId xmlns:p14="http://schemas.microsoft.com/office/powerpoint/2010/main" val="4010584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6F1866E-AB53-4C74-9B95-4F41F32F8B2F}"/>
              </a:ext>
            </a:extLst>
          </p:cNvPr>
          <p:cNvSpPr txBox="1"/>
          <p:nvPr/>
        </p:nvSpPr>
        <p:spPr>
          <a:xfrm>
            <a:off x="480060" y="147697"/>
            <a:ext cx="4617720" cy="461665"/>
          </a:xfrm>
          <a:prstGeom prst="rect">
            <a:avLst/>
          </a:prstGeom>
          <a:noFill/>
        </p:spPr>
        <p:txBody>
          <a:bodyPr wrap="square" rtlCol="0">
            <a:spAutoFit/>
          </a:bodyPr>
          <a:lstStyle/>
          <a:p>
            <a:r>
              <a:rPr lang="fr-FR" sz="2400" b="1" dirty="0"/>
              <a:t>Solution Galilée:  « </a:t>
            </a:r>
            <a:r>
              <a:rPr lang="fr-FR" sz="2400" dirty="0">
                <a:solidFill>
                  <a:srgbClr val="FF0000"/>
                </a:solidFill>
              </a:rPr>
              <a:t>GALIEE1610</a:t>
            </a:r>
            <a:r>
              <a:rPr lang="fr-FR" sz="2400" dirty="0"/>
              <a:t> »</a:t>
            </a:r>
          </a:p>
        </p:txBody>
      </p:sp>
      <p:pic>
        <p:nvPicPr>
          <p:cNvPr id="6" name="Image 5">
            <a:extLst>
              <a:ext uri="{FF2B5EF4-FFF2-40B4-BE49-F238E27FC236}">
                <a16:creationId xmlns:a16="http://schemas.microsoft.com/office/drawing/2014/main" id="{F8AFF0CB-F488-439B-B78B-C3DB16653B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0290" y="1051560"/>
            <a:ext cx="7749540" cy="5029200"/>
          </a:xfrm>
          <a:prstGeom prst="rect">
            <a:avLst/>
          </a:prstGeom>
          <a:noFill/>
          <a:ln>
            <a:noFill/>
          </a:ln>
        </p:spPr>
      </p:pic>
    </p:spTree>
    <p:extLst>
      <p:ext uri="{BB962C8B-B14F-4D97-AF65-F5344CB8AC3E}">
        <p14:creationId xmlns:p14="http://schemas.microsoft.com/office/powerpoint/2010/main" val="1133840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6F1866E-AB53-4C74-9B95-4F41F32F8B2F}"/>
              </a:ext>
            </a:extLst>
          </p:cNvPr>
          <p:cNvSpPr txBox="1"/>
          <p:nvPr/>
        </p:nvSpPr>
        <p:spPr>
          <a:xfrm>
            <a:off x="480060" y="147697"/>
            <a:ext cx="4617720" cy="461665"/>
          </a:xfrm>
          <a:prstGeom prst="rect">
            <a:avLst/>
          </a:prstGeom>
          <a:noFill/>
        </p:spPr>
        <p:txBody>
          <a:bodyPr wrap="square" rtlCol="0">
            <a:spAutoFit/>
          </a:bodyPr>
          <a:lstStyle/>
          <a:p>
            <a:r>
              <a:rPr lang="fr-FR" sz="2400" b="1" dirty="0"/>
              <a:t>Solution Buffon: </a:t>
            </a:r>
            <a:r>
              <a:rPr lang="fr-FR" sz="2400" dirty="0"/>
              <a:t>1779</a:t>
            </a:r>
          </a:p>
        </p:txBody>
      </p:sp>
      <p:sp>
        <p:nvSpPr>
          <p:cNvPr id="2" name="Rectangle 1">
            <a:extLst>
              <a:ext uri="{FF2B5EF4-FFF2-40B4-BE49-F238E27FC236}">
                <a16:creationId xmlns:a16="http://schemas.microsoft.com/office/drawing/2014/main" id="{DD97477F-F169-4A24-BA2F-6C07254419B2}"/>
              </a:ext>
            </a:extLst>
          </p:cNvPr>
          <p:cNvSpPr/>
          <p:nvPr/>
        </p:nvSpPr>
        <p:spPr>
          <a:xfrm>
            <a:off x="480060" y="1697266"/>
            <a:ext cx="3266440" cy="1200329"/>
          </a:xfrm>
          <a:prstGeom prst="rect">
            <a:avLst/>
          </a:prstGeom>
        </p:spPr>
        <p:txBody>
          <a:bodyPr wrap="square">
            <a:spAutoFit/>
          </a:bodyPr>
          <a:lstStyle/>
          <a:p>
            <a:pPr algn="ctr">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Solution : 1779 </a:t>
            </a:r>
            <a:endParaRPr lang="fr-FR" sz="1100" dirty="0">
              <a:latin typeface="Georgia" panose="02040502050405020303" pitchFamily="18" charset="0"/>
              <a:ea typeface="Calibri" panose="020F0502020204030204" pitchFamily="34" charset="0"/>
              <a:cs typeface="Times New Roman" panose="02020603050405020304" pitchFamily="18" charset="0"/>
            </a:endParaRPr>
          </a:p>
          <a:p>
            <a:pPr algn="ctr">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(Colonne 2 ligne 6 valeur 1)</a:t>
            </a:r>
            <a:endParaRPr lang="fr-FR" sz="1100" dirty="0">
              <a:latin typeface="Georgia" panose="02040502050405020303" pitchFamily="18" charset="0"/>
              <a:ea typeface="Calibri" panose="020F0502020204030204" pitchFamily="34" charset="0"/>
              <a:cs typeface="Times New Roman" panose="02020603050405020304" pitchFamily="18" charset="0"/>
            </a:endParaRPr>
          </a:p>
          <a:p>
            <a:pPr algn="ctr">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(Colonne 4 ligne 13 valeur 2)X2</a:t>
            </a:r>
            <a:endParaRPr lang="fr-FR" sz="1100" dirty="0">
              <a:latin typeface="Georgia" panose="02040502050405020303" pitchFamily="18" charset="0"/>
              <a:ea typeface="Calibri" panose="020F0502020204030204" pitchFamily="34" charset="0"/>
              <a:cs typeface="Times New Roman" panose="02020603050405020304" pitchFamily="18" charset="0"/>
            </a:endParaRPr>
          </a:p>
          <a:p>
            <a:pPr algn="ctr">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(Colonne 3 ligne 1 valeur 5)</a:t>
            </a:r>
            <a:endParaRPr lang="fr-FR" sz="11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5" name="Image 4" descr="buffon1">
            <a:extLst>
              <a:ext uri="{FF2B5EF4-FFF2-40B4-BE49-F238E27FC236}">
                <a16:creationId xmlns:a16="http://schemas.microsoft.com/office/drawing/2014/main" id="{12D5F3B8-5D4A-4BAA-ADA8-16EB03BEE4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35400" y="147697"/>
            <a:ext cx="7950200" cy="6562606"/>
          </a:xfrm>
          <a:prstGeom prst="rect">
            <a:avLst/>
          </a:prstGeom>
          <a:noFill/>
          <a:ln>
            <a:noFill/>
          </a:ln>
        </p:spPr>
      </p:pic>
      <p:sp>
        <p:nvSpPr>
          <p:cNvPr id="6" name="Ellipse 5">
            <a:extLst>
              <a:ext uri="{FF2B5EF4-FFF2-40B4-BE49-F238E27FC236}">
                <a16:creationId xmlns:a16="http://schemas.microsoft.com/office/drawing/2014/main" id="{B5C2D686-AF9E-4A73-A762-A314F04A694B}"/>
              </a:ext>
            </a:extLst>
          </p:cNvPr>
          <p:cNvSpPr/>
          <p:nvPr/>
        </p:nvSpPr>
        <p:spPr>
          <a:xfrm>
            <a:off x="7231380" y="3771899"/>
            <a:ext cx="229594" cy="2567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A32FDD0F-B28C-435E-91A9-7DA179A62346}"/>
              </a:ext>
            </a:extLst>
          </p:cNvPr>
          <p:cNvSpPr/>
          <p:nvPr/>
        </p:nvSpPr>
        <p:spPr>
          <a:xfrm>
            <a:off x="10172700" y="5143500"/>
            <a:ext cx="190500" cy="393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92653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6F1866E-AB53-4C74-9B95-4F41F32F8B2F}"/>
              </a:ext>
            </a:extLst>
          </p:cNvPr>
          <p:cNvSpPr txBox="1"/>
          <p:nvPr/>
        </p:nvSpPr>
        <p:spPr>
          <a:xfrm>
            <a:off x="480060" y="147697"/>
            <a:ext cx="8823960" cy="461665"/>
          </a:xfrm>
          <a:prstGeom prst="rect">
            <a:avLst/>
          </a:prstGeom>
          <a:noFill/>
        </p:spPr>
        <p:txBody>
          <a:bodyPr wrap="square" rtlCol="0">
            <a:spAutoFit/>
          </a:bodyPr>
          <a:lstStyle/>
          <a:p>
            <a:r>
              <a:rPr lang="fr-FR" sz="2400" b="1" dirty="0"/>
              <a:t>Solution Delambre: </a:t>
            </a:r>
            <a:r>
              <a:rPr lang="fr-FR" dirty="0"/>
              <a:t>Trouvez Méchain (il faudra cacher la carte de Méchain)</a:t>
            </a:r>
            <a:endParaRPr lang="fr-FR" sz="2400" dirty="0"/>
          </a:p>
        </p:txBody>
      </p:sp>
      <p:pic>
        <p:nvPicPr>
          <p:cNvPr id="3" name="Image 2">
            <a:extLst>
              <a:ext uri="{FF2B5EF4-FFF2-40B4-BE49-F238E27FC236}">
                <a16:creationId xmlns:a16="http://schemas.microsoft.com/office/drawing/2014/main" id="{D35382F7-1D0C-4EB0-9E4F-AF70DA729E8C}"/>
              </a:ext>
            </a:extLst>
          </p:cNvPr>
          <p:cNvPicPr>
            <a:picLocks noChangeAspect="1"/>
          </p:cNvPicPr>
          <p:nvPr/>
        </p:nvPicPr>
        <p:blipFill>
          <a:blip r:embed="rId2"/>
          <a:stretch>
            <a:fillRect/>
          </a:stretch>
        </p:blipFill>
        <p:spPr>
          <a:xfrm>
            <a:off x="1188514" y="1760220"/>
            <a:ext cx="10517711" cy="2053590"/>
          </a:xfrm>
          <a:prstGeom prst="rect">
            <a:avLst/>
          </a:prstGeom>
        </p:spPr>
      </p:pic>
      <p:sp>
        <p:nvSpPr>
          <p:cNvPr id="6" name="ZoneTexte 5">
            <a:extLst>
              <a:ext uri="{FF2B5EF4-FFF2-40B4-BE49-F238E27FC236}">
                <a16:creationId xmlns:a16="http://schemas.microsoft.com/office/drawing/2014/main" id="{B1D9D6C4-49B3-4BC1-8982-0D8D8BE5F6B5}"/>
              </a:ext>
            </a:extLst>
          </p:cNvPr>
          <p:cNvSpPr txBox="1"/>
          <p:nvPr/>
        </p:nvSpPr>
        <p:spPr>
          <a:xfrm>
            <a:off x="480059" y="4254877"/>
            <a:ext cx="11226165" cy="1569660"/>
          </a:xfrm>
          <a:prstGeom prst="rect">
            <a:avLst/>
          </a:prstGeom>
          <a:noFill/>
        </p:spPr>
        <p:txBody>
          <a:bodyPr wrap="square" rtlCol="0">
            <a:spAutoFit/>
          </a:bodyPr>
          <a:lstStyle/>
          <a:p>
            <a:r>
              <a:rPr lang="fr-FR" sz="2400" b="1" dirty="0"/>
              <a:t>Solution Méchain: </a:t>
            </a:r>
            <a:r>
              <a:rPr lang="fr-FR" dirty="0"/>
              <a:t>1795 (prévoir lampe UV) ou afficher aides dans la salle « </a:t>
            </a:r>
            <a:r>
              <a:rPr lang="fr-FR" dirty="0">
                <a:solidFill>
                  <a:srgbClr val="FF0000"/>
                </a:solidFill>
              </a:rPr>
              <a:t>MECHAIN1795</a:t>
            </a:r>
            <a:r>
              <a:rPr lang="fr-FR" dirty="0"/>
              <a:t> »</a:t>
            </a:r>
          </a:p>
          <a:p>
            <a:r>
              <a:rPr lang="fr-FR" sz="2400" dirty="0"/>
              <a:t>Somme des angles =180 : angle=30°</a:t>
            </a:r>
          </a:p>
          <a:p>
            <a:r>
              <a:rPr lang="fr-FR" sz="2400" dirty="0"/>
              <a:t>a/sin30= b/sin40=c/sin110</a:t>
            </a:r>
          </a:p>
          <a:p>
            <a:endParaRPr lang="fr-FR" sz="2400" dirty="0"/>
          </a:p>
        </p:txBody>
      </p:sp>
    </p:spTree>
    <p:extLst>
      <p:ext uri="{BB962C8B-B14F-4D97-AF65-F5344CB8AC3E}">
        <p14:creationId xmlns:p14="http://schemas.microsoft.com/office/powerpoint/2010/main" val="1348130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120CF51-DAD8-4322-B9B8-8A26BC1E6872}"/>
              </a:ext>
            </a:extLst>
          </p:cNvPr>
          <p:cNvPicPr>
            <a:picLocks noChangeAspect="1"/>
          </p:cNvPicPr>
          <p:nvPr/>
        </p:nvPicPr>
        <p:blipFill>
          <a:blip r:embed="rId2"/>
          <a:stretch>
            <a:fillRect/>
          </a:stretch>
        </p:blipFill>
        <p:spPr>
          <a:xfrm>
            <a:off x="733425" y="3516630"/>
            <a:ext cx="1924050" cy="2533650"/>
          </a:xfrm>
          <a:prstGeom prst="rect">
            <a:avLst/>
          </a:prstGeom>
        </p:spPr>
      </p:pic>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algn="ctr"/>
            <a:r>
              <a:rPr lang="fr-FR" sz="5400" dirty="0">
                <a:latin typeface="Algerian" panose="04020705040A02060702" pitchFamily="82" charset="0"/>
              </a:rPr>
              <a:t>ANAXAGORE</a:t>
            </a:r>
            <a:endParaRPr lang="fr-FR" sz="5400" dirty="0">
              <a:effectLst/>
              <a:latin typeface="Algerian" panose="04020705040A02060702" pitchFamily="82" charset="0"/>
            </a:endParaRPr>
          </a:p>
          <a:p>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6902502" y="6133445"/>
            <a:ext cx="6096000" cy="1015663"/>
          </a:xfrm>
          <a:prstGeom prst="rect">
            <a:avLst/>
          </a:prstGeom>
        </p:spPr>
        <p:txBody>
          <a:bodyPr>
            <a:spAutoFit/>
          </a:bodyPr>
          <a:lstStyle/>
          <a:p>
            <a:pPr algn="ctr"/>
            <a:r>
              <a:rPr lang="fr-FR" sz="2000" b="1" dirty="0">
                <a:solidFill>
                  <a:srgbClr val="FFC000"/>
                </a:solidFill>
                <a:latin typeface="Calibri, sans-serif"/>
              </a:rPr>
              <a:t>Forme de la Terre</a:t>
            </a:r>
            <a:endParaRPr lang="fr-FR" sz="2000" b="1" dirty="0">
              <a:solidFill>
                <a:srgbClr val="FFC000"/>
              </a:solidFill>
            </a:endParaRPr>
          </a:p>
          <a:p>
            <a:br>
              <a:rPr lang="fr-FR" sz="2000" b="1" dirty="0">
                <a:solidFill>
                  <a:srgbClr val="FFC000"/>
                </a:solidFill>
              </a:rPr>
            </a:br>
            <a:endParaRPr lang="fr-FR" sz="2000" b="1" dirty="0">
              <a:solidFill>
                <a:srgbClr val="FFC000"/>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4365158E-9D13-4546-B84F-E77CFC254C17}"/>
              </a:ext>
            </a:extLst>
          </p:cNvPr>
          <p:cNvSpPr txBox="1"/>
          <p:nvPr/>
        </p:nvSpPr>
        <p:spPr>
          <a:xfrm>
            <a:off x="4864100" y="2085469"/>
            <a:ext cx="4457700" cy="2862322"/>
          </a:xfrm>
          <a:prstGeom prst="rect">
            <a:avLst/>
          </a:prstGeom>
          <a:noFill/>
        </p:spPr>
        <p:txBody>
          <a:bodyPr wrap="square" rtlCol="0">
            <a:spAutoFit/>
          </a:bodyPr>
          <a:lstStyle/>
          <a:p>
            <a:r>
              <a:rPr lang="fr-FR" sz="3600" dirty="0">
                <a:latin typeface="Blackadder ITC" panose="04020505051007020D02" pitchFamily="82" charset="0"/>
              </a:rPr>
              <a:t>Le soleil étant proche de la Terre (6500km) la variation des formes des ombres au cours de la journée montre que la Terre est plate</a:t>
            </a:r>
          </a:p>
        </p:txBody>
      </p:sp>
      <p:sp>
        <p:nvSpPr>
          <p:cNvPr id="3" name="ZoneTexte 2">
            <a:extLst>
              <a:ext uri="{FF2B5EF4-FFF2-40B4-BE49-F238E27FC236}">
                <a16:creationId xmlns:a16="http://schemas.microsoft.com/office/drawing/2014/main" id="{6F154844-AE3B-47DA-92C4-EECA519038EF}"/>
              </a:ext>
            </a:extLst>
          </p:cNvPr>
          <p:cNvSpPr txBox="1"/>
          <p:nvPr/>
        </p:nvSpPr>
        <p:spPr>
          <a:xfrm>
            <a:off x="10287000" y="277167"/>
            <a:ext cx="1498600" cy="461665"/>
          </a:xfrm>
          <a:prstGeom prst="rect">
            <a:avLst/>
          </a:prstGeom>
          <a:noFill/>
        </p:spPr>
        <p:txBody>
          <a:bodyPr wrap="square" rtlCol="0">
            <a:spAutoFit/>
          </a:bodyPr>
          <a:lstStyle/>
          <a:p>
            <a:r>
              <a:rPr lang="fr-FR" sz="2400" b="1" dirty="0">
                <a:solidFill>
                  <a:srgbClr val="FF0000"/>
                </a:solidFill>
              </a:rPr>
              <a:t>-430</a:t>
            </a:r>
          </a:p>
        </p:txBody>
      </p:sp>
    </p:spTree>
    <p:extLst>
      <p:ext uri="{BB962C8B-B14F-4D97-AF65-F5344CB8AC3E}">
        <p14:creationId xmlns:p14="http://schemas.microsoft.com/office/powerpoint/2010/main" val="762211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Eratosthène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62F036E-6D72-4CAD-A267-E4AC2DEDFB3F}"/>
              </a:ext>
            </a:extLst>
          </p:cNvPr>
          <p:cNvSpPr/>
          <p:nvPr/>
        </p:nvSpPr>
        <p:spPr>
          <a:xfrm>
            <a:off x="6902502" y="6133445"/>
            <a:ext cx="6096000" cy="1015663"/>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sans-serif"/>
                <a:ea typeface="+mn-ea"/>
                <a:cs typeface="+mn-cs"/>
              </a:rPr>
              <a:t>Forme de la Terre</a:t>
            </a:r>
            <a:endParaRPr kumimoji="0" lang="fr-FR" sz="200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2000" b="1" i="0" u="none" strike="noStrike" kern="1200" cap="none" spc="0" normalizeH="0" baseline="0" noProof="0" dirty="0">
                <a:ln>
                  <a:noFill/>
                </a:ln>
                <a:solidFill>
                  <a:srgbClr val="FFC000"/>
                </a:solidFill>
                <a:effectLst/>
                <a:uLnTx/>
                <a:uFillTx/>
                <a:latin typeface="Calibri" panose="020F0502020204030204"/>
                <a:ea typeface="+mn-ea"/>
                <a:cs typeface="+mn-cs"/>
              </a:rPr>
            </a:br>
            <a:endParaRPr kumimoji="0" lang="fr-FR" sz="20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800918" y="557197"/>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Description de cette image, également commentée ci-après">
            <a:extLst>
              <a:ext uri="{FF2B5EF4-FFF2-40B4-BE49-F238E27FC236}">
                <a16:creationId xmlns:a16="http://schemas.microsoft.com/office/drawing/2014/main" id="{4C8509EF-4C80-43E8-9B02-2140191DB4E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76250" y="4142423"/>
            <a:ext cx="21812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2C767D81-7429-410B-853D-26DB728D8A9D}"/>
              </a:ext>
            </a:extLst>
          </p:cNvPr>
          <p:cNvSpPr txBox="1"/>
          <p:nvPr/>
        </p:nvSpPr>
        <p:spPr>
          <a:xfrm>
            <a:off x="4895236" y="1835812"/>
            <a:ext cx="4457700" cy="3416320"/>
          </a:xfrm>
          <a:prstGeom prst="rect">
            <a:avLst/>
          </a:prstGeom>
          <a:noFill/>
        </p:spPr>
        <p:txBody>
          <a:bodyPr wrap="square" rtlCol="0">
            <a:spAutoFit/>
          </a:bodyPr>
          <a:lstStyle/>
          <a:p>
            <a:r>
              <a:rPr lang="fr-FR" sz="3600" dirty="0">
                <a:latin typeface="Blackadder ITC" panose="04020505051007020D02" pitchFamily="82" charset="0"/>
              </a:rPr>
              <a:t>Le Soleil est très éloigné de la Terre. Donc si la Terre était plate lorsque le Soleil est au Zénith à Syène on observerait pas d’ombre à Alexandrie.</a:t>
            </a:r>
          </a:p>
        </p:txBody>
      </p:sp>
      <p:sp>
        <p:nvSpPr>
          <p:cNvPr id="8" name="ZoneTexte 7">
            <a:extLst>
              <a:ext uri="{FF2B5EF4-FFF2-40B4-BE49-F238E27FC236}">
                <a16:creationId xmlns:a16="http://schemas.microsoft.com/office/drawing/2014/main" id="{DC2DF36B-D197-4D63-BCBF-C265F588C6D9}"/>
              </a:ext>
            </a:extLst>
          </p:cNvPr>
          <p:cNvSpPr txBox="1"/>
          <p:nvPr/>
        </p:nvSpPr>
        <p:spPr>
          <a:xfrm>
            <a:off x="10287000" y="277167"/>
            <a:ext cx="1498600" cy="461665"/>
          </a:xfrm>
          <a:prstGeom prst="rect">
            <a:avLst/>
          </a:prstGeom>
          <a:noFill/>
        </p:spPr>
        <p:txBody>
          <a:bodyPr wrap="square" rtlCol="0">
            <a:spAutoFit/>
          </a:bodyPr>
          <a:lstStyle/>
          <a:p>
            <a:r>
              <a:rPr lang="fr-FR" sz="2400" b="1" dirty="0">
                <a:solidFill>
                  <a:srgbClr val="FF0000"/>
                </a:solidFill>
              </a:rPr>
              <a:t>-250</a:t>
            </a:r>
          </a:p>
        </p:txBody>
      </p:sp>
    </p:spTree>
    <p:extLst>
      <p:ext uri="{BB962C8B-B14F-4D97-AF65-F5344CB8AC3E}">
        <p14:creationId xmlns:p14="http://schemas.microsoft.com/office/powerpoint/2010/main" val="2191259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200329"/>
          </a:xfrm>
          <a:prstGeom prst="rect">
            <a:avLst/>
          </a:prstGeom>
        </p:spPr>
        <p:txBody>
          <a:bodyPr>
            <a:spAutoFit/>
          </a:bodyPr>
          <a:lstStyle/>
          <a:p>
            <a:pPr algn="ctr"/>
            <a:r>
              <a:rPr lang="fr-FR" sz="5400" dirty="0">
                <a:latin typeface="Algerian" panose="04020705040A02060702" pitchFamily="82" charset="0"/>
              </a:rPr>
              <a:t>MECHAIN</a:t>
            </a:r>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6902502" y="6133445"/>
            <a:ext cx="6096000" cy="1015663"/>
          </a:xfrm>
          <a:prstGeom prst="rect">
            <a:avLst/>
          </a:prstGeom>
        </p:spPr>
        <p:txBody>
          <a:bodyPr>
            <a:spAutoFit/>
          </a:bodyPr>
          <a:lstStyle/>
          <a:p>
            <a:pPr algn="ctr"/>
            <a:r>
              <a:rPr lang="fr-FR" sz="2000" b="1" dirty="0">
                <a:solidFill>
                  <a:srgbClr val="FFC000"/>
                </a:solidFill>
                <a:latin typeface="Calibri, sans-serif"/>
              </a:rPr>
              <a:t>Forme de la Terre</a:t>
            </a:r>
            <a:endParaRPr lang="fr-FR" sz="2000" b="1" dirty="0">
              <a:solidFill>
                <a:srgbClr val="FFC000"/>
              </a:solidFill>
            </a:endParaRPr>
          </a:p>
          <a:p>
            <a:br>
              <a:rPr lang="fr-FR" sz="2000" b="1" dirty="0">
                <a:solidFill>
                  <a:srgbClr val="FFC000"/>
                </a:solidFill>
              </a:rPr>
            </a:br>
            <a:endParaRPr lang="fr-FR" sz="2000" b="1" dirty="0">
              <a:solidFill>
                <a:srgbClr val="FFC000"/>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8" name="Image 7">
            <a:extLst>
              <a:ext uri="{FF2B5EF4-FFF2-40B4-BE49-F238E27FC236}">
                <a16:creationId xmlns:a16="http://schemas.microsoft.com/office/drawing/2014/main" id="{8DD5C286-F755-4BC4-BA4E-03DC1EF1E17C}"/>
              </a:ext>
            </a:extLst>
          </p:cNvPr>
          <p:cNvPicPr/>
          <p:nvPr/>
        </p:nvPicPr>
        <p:blipFill>
          <a:blip r:embed="rId3">
            <a:extLst>
              <a:ext uri="{28A0092B-C50C-407E-A947-70E740481C1C}">
                <a14:useLocalDpi xmlns:a14="http://schemas.microsoft.com/office/drawing/2010/main" val="0"/>
              </a:ext>
            </a:extLst>
          </a:blip>
          <a:stretch>
            <a:fillRect/>
          </a:stretch>
        </p:blipFill>
        <p:spPr>
          <a:xfrm>
            <a:off x="429823" y="3531912"/>
            <a:ext cx="2536241" cy="2728565"/>
          </a:xfrm>
          <a:prstGeom prst="rect">
            <a:avLst/>
          </a:prstGeom>
        </p:spPr>
      </p:pic>
      <p:sp>
        <p:nvSpPr>
          <p:cNvPr id="7" name="ZoneTexte 6">
            <a:extLst>
              <a:ext uri="{FF2B5EF4-FFF2-40B4-BE49-F238E27FC236}">
                <a16:creationId xmlns:a16="http://schemas.microsoft.com/office/drawing/2014/main" id="{2A6B494B-AF87-432F-B88E-CE471AE4A77B}"/>
              </a:ext>
            </a:extLst>
          </p:cNvPr>
          <p:cNvSpPr txBox="1"/>
          <p:nvPr/>
        </p:nvSpPr>
        <p:spPr>
          <a:xfrm>
            <a:off x="5076825" y="2551837"/>
            <a:ext cx="4457700" cy="1754326"/>
          </a:xfrm>
          <a:prstGeom prst="rect">
            <a:avLst/>
          </a:prstGeom>
          <a:noFill/>
        </p:spPr>
        <p:txBody>
          <a:bodyPr wrap="square" rtlCol="0">
            <a:spAutoFit/>
          </a:bodyPr>
          <a:lstStyle/>
          <a:p>
            <a:r>
              <a:rPr lang="fr-FR" sz="3600" dirty="0">
                <a:latin typeface="Blackadder ITC" panose="04020505051007020D02" pitchFamily="82" charset="0"/>
              </a:rPr>
              <a:t>La sphéricité de la Terre devient notre référence de mesure universelle.</a:t>
            </a:r>
          </a:p>
        </p:txBody>
      </p:sp>
      <p:sp>
        <p:nvSpPr>
          <p:cNvPr id="2" name="ZoneTexte 1">
            <a:extLst>
              <a:ext uri="{FF2B5EF4-FFF2-40B4-BE49-F238E27FC236}">
                <a16:creationId xmlns:a16="http://schemas.microsoft.com/office/drawing/2014/main" id="{D4E51355-7388-4A76-8FE1-AC36CB1A65C4}"/>
              </a:ext>
            </a:extLst>
          </p:cNvPr>
          <p:cNvSpPr txBox="1"/>
          <p:nvPr/>
        </p:nvSpPr>
        <p:spPr>
          <a:xfrm>
            <a:off x="10414000" y="279400"/>
            <a:ext cx="1384300" cy="369332"/>
          </a:xfrm>
          <a:prstGeom prst="rect">
            <a:avLst/>
          </a:prstGeom>
          <a:noFill/>
        </p:spPr>
        <p:txBody>
          <a:bodyPr wrap="square" rtlCol="0">
            <a:spAutoFit/>
          </a:bodyPr>
          <a:lstStyle>
            <a:defPPr>
              <a:defRPr lang="fr-FR"/>
            </a:defPPr>
            <a:lvl1pPr>
              <a:defRPr sz="2400" b="1">
                <a:solidFill>
                  <a:srgbClr val="FF0000"/>
                </a:solidFill>
              </a:defRPr>
            </a:lvl1pPr>
          </a:lstStyle>
          <a:p>
            <a:r>
              <a:rPr lang="fr-FR" dirty="0"/>
              <a:t>1795</a:t>
            </a:r>
          </a:p>
        </p:txBody>
      </p:sp>
    </p:spTree>
    <p:extLst>
      <p:ext uri="{BB962C8B-B14F-4D97-AF65-F5344CB8AC3E}">
        <p14:creationId xmlns:p14="http://schemas.microsoft.com/office/powerpoint/2010/main" val="134289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F59FCE-1674-4049-8B0D-EC61FA694013}"/>
              </a:ext>
            </a:extLst>
          </p:cNvPr>
          <p:cNvSpPr/>
          <p:nvPr/>
        </p:nvSpPr>
        <p:spPr>
          <a:xfrm>
            <a:off x="285750" y="340608"/>
            <a:ext cx="11727178" cy="1569660"/>
          </a:xfrm>
          <a:prstGeom prst="rect">
            <a:avLst/>
          </a:prstGeom>
        </p:spPr>
        <p:txBody>
          <a:bodyPr wrap="square">
            <a:spAutoFit/>
          </a:bodyPr>
          <a:lstStyle/>
          <a:p>
            <a:r>
              <a:rPr lang="fr-FR" sz="2400" dirty="0">
                <a:latin typeface="Calibri, sans-serif"/>
              </a:rPr>
              <a:t>ENIGME :</a:t>
            </a:r>
            <a:r>
              <a:rPr lang="fr-FR" sz="2400" b="1" dirty="0">
                <a:latin typeface="Calibri, sans-serif"/>
              </a:rPr>
              <a:t> Pour connaître l’année des premières tentatives de la mesure du diamètre de la Terre.</a:t>
            </a:r>
          </a:p>
          <a:p>
            <a:br>
              <a:rPr lang="fr-FR" sz="2400" dirty="0">
                <a:latin typeface="Calibri, sans-serif"/>
              </a:rPr>
            </a:br>
            <a:endParaRPr lang="fr-FR" sz="2400" dirty="0">
              <a:latin typeface="Calibri, sans-serif"/>
            </a:endParaRPr>
          </a:p>
        </p:txBody>
      </p:sp>
      <p:sp>
        <p:nvSpPr>
          <p:cNvPr id="7" name="Rectangle 6">
            <a:extLst>
              <a:ext uri="{FF2B5EF4-FFF2-40B4-BE49-F238E27FC236}">
                <a16:creationId xmlns:a16="http://schemas.microsoft.com/office/drawing/2014/main" id="{8D9978AB-8E14-4E53-B30A-8198820960E2}"/>
              </a:ext>
            </a:extLst>
          </p:cNvPr>
          <p:cNvSpPr/>
          <p:nvPr/>
        </p:nvSpPr>
        <p:spPr>
          <a:xfrm>
            <a:off x="285750" y="1531412"/>
            <a:ext cx="11109960" cy="4801314"/>
          </a:xfrm>
          <a:prstGeom prst="rect">
            <a:avLst/>
          </a:prstGeom>
        </p:spPr>
        <p:txBody>
          <a:bodyPr wrap="square">
            <a:spAutoFit/>
          </a:bodyPr>
          <a:lstStyle/>
          <a:p>
            <a:r>
              <a:rPr lang="fr-FR" b="1" dirty="0"/>
              <a:t>Crible d'Eratosthène</a:t>
            </a:r>
            <a:endParaRPr lang="fr-FR" dirty="0"/>
          </a:p>
          <a:p>
            <a:r>
              <a:rPr lang="fr-FR" dirty="0"/>
              <a:t>  Le crible d'Eratosthène est une méthode (un algorithme) pour déterminer tous les nombres premiers plus petits qu'un entier donné. Voici comment procéder si on souhaite par exemple déterminer tous les entiers premiers plus petits que 100. On écrit tous les entiers qui vont de 2 à 100 (rappelons que 1 n'est pas premier). Le premier entier écrit est 2. Il est premier : on l'entoure, et on barre tous ses multiples. Le premier entier non barré après 2 est 3 : il est premier, et on barre tous ses multiples. Le premier entier non barré après 3 est 5 : il est premier et on barre tous ses multiples. Et on procède comme ceci jusqu'à épuiser tous les entiers.... Ceux qui ne sont pas barrés sont exactement les premiers!</a:t>
            </a:r>
          </a:p>
          <a:p>
            <a:r>
              <a:rPr lang="fr-FR" dirty="0"/>
              <a:t>  </a:t>
            </a:r>
          </a:p>
          <a:p>
            <a:r>
              <a:rPr lang="fr-FR" u="sng" dirty="0"/>
              <a:t>Résoudre la devinette</a:t>
            </a:r>
            <a:r>
              <a:rPr lang="fr-FR" dirty="0"/>
              <a:t> :</a:t>
            </a:r>
          </a:p>
          <a:p>
            <a:pPr lvl="0"/>
            <a:r>
              <a:rPr lang="fr-FR" dirty="0"/>
              <a:t>Je garde le plus petit nombre premier.</a:t>
            </a:r>
          </a:p>
          <a:p>
            <a:pPr lvl="0"/>
            <a:r>
              <a:rPr lang="fr-FR" dirty="0"/>
              <a:t>Puis j’ajoute à ce nombre le premier entier qui le suit.</a:t>
            </a:r>
          </a:p>
          <a:p>
            <a:pPr lvl="0"/>
            <a:r>
              <a:rPr lang="fr-FR" dirty="0"/>
              <a:t>J’obtiens un nombre premier plus petit que l’entier 10.</a:t>
            </a:r>
          </a:p>
          <a:p>
            <a:pPr lvl="0"/>
            <a:r>
              <a:rPr lang="fr-FR" dirty="0"/>
              <a:t>Je le garde.</a:t>
            </a:r>
          </a:p>
          <a:p>
            <a:pPr lvl="0"/>
            <a:r>
              <a:rPr lang="fr-FR" dirty="0"/>
              <a:t>A ces deux nombres premiers, j’adosse O.</a:t>
            </a:r>
          </a:p>
          <a:p>
            <a:pPr lvl="0"/>
            <a:r>
              <a:rPr lang="fr-FR" dirty="0"/>
              <a:t>Le signe – précède le nombre.</a:t>
            </a:r>
          </a:p>
          <a:p>
            <a:pPr lvl="0"/>
            <a:r>
              <a:rPr lang="fr-FR" dirty="0"/>
              <a:t>Ainsi,  je connais l’année des premières tentatives de la mesure du diamètre de la Terre.</a:t>
            </a:r>
          </a:p>
        </p:txBody>
      </p:sp>
    </p:spTree>
    <p:extLst>
      <p:ext uri="{BB962C8B-B14F-4D97-AF65-F5344CB8AC3E}">
        <p14:creationId xmlns:p14="http://schemas.microsoft.com/office/powerpoint/2010/main" val="302778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algn="ctr"/>
            <a:r>
              <a:rPr lang="fr-FR" sz="5400" dirty="0">
                <a:latin typeface="Algerian" panose="04020705040A02060702" pitchFamily="82" charset="0"/>
              </a:rPr>
              <a:t>PTOLEMEE</a:t>
            </a:r>
            <a:endParaRPr lang="fr-FR" sz="5400" dirty="0">
              <a:effectLst/>
              <a:latin typeface="Algerian" panose="04020705040A02060702" pitchFamily="82" charset="0"/>
            </a:endParaRPr>
          </a:p>
          <a:p>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7246621" y="6236315"/>
            <a:ext cx="6096000" cy="1015663"/>
          </a:xfrm>
          <a:prstGeom prst="rect">
            <a:avLst/>
          </a:prstGeom>
        </p:spPr>
        <p:txBody>
          <a:bodyPr>
            <a:spAutoFit/>
          </a:bodyPr>
          <a:lstStyle/>
          <a:p>
            <a:pPr algn="ctr"/>
            <a:r>
              <a:rPr lang="fr-FR" sz="2000" b="1" dirty="0">
                <a:solidFill>
                  <a:schemeClr val="accent4">
                    <a:lumMod val="50000"/>
                  </a:schemeClr>
                </a:solidFill>
                <a:latin typeface="Calibri, sans-serif"/>
              </a:rPr>
              <a:t>Mouvement de la Terre</a:t>
            </a:r>
            <a:endParaRPr lang="fr-FR" sz="2000" b="1" dirty="0">
              <a:solidFill>
                <a:schemeClr val="accent4">
                  <a:lumMod val="50000"/>
                </a:schemeClr>
              </a:solidFill>
            </a:endParaRPr>
          </a:p>
          <a:p>
            <a:br>
              <a:rPr lang="fr-FR" sz="2000" b="1" dirty="0">
                <a:solidFill>
                  <a:schemeClr val="accent4">
                    <a:lumMod val="50000"/>
                  </a:schemeClr>
                </a:solidFill>
              </a:rPr>
            </a:br>
            <a:endParaRPr lang="fr-FR" sz="2000" b="1" dirty="0">
              <a:solidFill>
                <a:schemeClr val="accent4">
                  <a:lumMod val="50000"/>
                </a:schemeClr>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7" name="Image 6" descr="Description de cette image, également commentée ci-après">
            <a:hlinkClick r:id="rId3" tooltip="&quot;Claude Ptolémée d'après une gravure allemande du XVIe siècle.&quot;"/>
            <a:extLst>
              <a:ext uri="{FF2B5EF4-FFF2-40B4-BE49-F238E27FC236}">
                <a16:creationId xmlns:a16="http://schemas.microsoft.com/office/drawing/2014/main" id="{BA7D242B-4317-4692-9743-1BA59EEDE0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1975" y="3667125"/>
            <a:ext cx="2095500" cy="2724150"/>
          </a:xfrm>
          <a:prstGeom prst="rect">
            <a:avLst/>
          </a:prstGeom>
          <a:noFill/>
          <a:ln>
            <a:noFill/>
          </a:ln>
        </p:spPr>
      </p:pic>
    </p:spTree>
    <p:extLst>
      <p:ext uri="{BB962C8B-B14F-4D97-AF65-F5344CB8AC3E}">
        <p14:creationId xmlns:p14="http://schemas.microsoft.com/office/powerpoint/2010/main" val="1942684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135A7-E19D-47F0-8B5C-6F807D23B4C8}"/>
              </a:ext>
            </a:extLst>
          </p:cNvPr>
          <p:cNvSpPr/>
          <p:nvPr/>
        </p:nvSpPr>
        <p:spPr>
          <a:xfrm>
            <a:off x="339090" y="209256"/>
            <a:ext cx="11353800" cy="721736"/>
          </a:xfrm>
          <a:prstGeom prst="rect">
            <a:avLst/>
          </a:prstGeom>
        </p:spPr>
        <p:txBody>
          <a:bodyPr wrap="square">
            <a:spAutoFit/>
          </a:bodyPr>
          <a:lstStyle/>
          <a:p>
            <a:r>
              <a:rPr lang="fr-FR" sz="2400" dirty="0">
                <a:latin typeface="Calibri, sans-serif"/>
              </a:rPr>
              <a:t>ENIGME : </a:t>
            </a:r>
            <a:r>
              <a:rPr lang="fr-FR" sz="2400" b="1" dirty="0">
                <a:latin typeface="Calibri, sans-serif"/>
              </a:rPr>
              <a:t>Pour connaitre le siècle de la théorie de Ptolémée résoudre cette énigme</a:t>
            </a:r>
          </a:p>
        </p:txBody>
      </p:sp>
      <p:sp>
        <p:nvSpPr>
          <p:cNvPr id="8" name="Zone de texte 6">
            <a:extLst>
              <a:ext uri="{FF2B5EF4-FFF2-40B4-BE49-F238E27FC236}">
                <a16:creationId xmlns:a16="http://schemas.microsoft.com/office/drawing/2014/main" id="{8AA976B8-1C4B-4687-965B-34562545D3EA}"/>
              </a:ext>
            </a:extLst>
          </p:cNvPr>
          <p:cNvSpPr txBox="1"/>
          <p:nvPr/>
        </p:nvSpPr>
        <p:spPr>
          <a:xfrm>
            <a:off x="228600" y="2266950"/>
            <a:ext cx="2400300" cy="6819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2000" dirty="0">
                <a:ln w="9525" cap="flat" cmpd="sng" algn="ctr">
                  <a:solidFill>
                    <a:srgbClr val="000000"/>
                  </a:solidFill>
                  <a:prstDash val="solid"/>
                  <a:round/>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H1B1D1H1D1G3B1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3DA6C07D-4591-4415-B94C-5CC69B322AF1}"/>
              </a:ext>
            </a:extLst>
          </p:cNvPr>
          <p:cNvPicPr>
            <a:picLocks noChangeAspect="1"/>
          </p:cNvPicPr>
          <p:nvPr/>
        </p:nvPicPr>
        <p:blipFill>
          <a:blip r:embed="rId2"/>
          <a:stretch>
            <a:fillRect/>
          </a:stretch>
        </p:blipFill>
        <p:spPr>
          <a:xfrm>
            <a:off x="3014662" y="790575"/>
            <a:ext cx="6162675" cy="5276850"/>
          </a:xfrm>
          <a:prstGeom prst="rect">
            <a:avLst/>
          </a:prstGeom>
        </p:spPr>
      </p:pic>
    </p:spTree>
    <p:extLst>
      <p:ext uri="{BB962C8B-B14F-4D97-AF65-F5344CB8AC3E}">
        <p14:creationId xmlns:p14="http://schemas.microsoft.com/office/powerpoint/2010/main" val="212007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algn="ctr"/>
            <a:r>
              <a:rPr lang="fr-FR" sz="5400" dirty="0">
                <a:latin typeface="Algerian" panose="04020705040A02060702" pitchFamily="82" charset="0"/>
              </a:rPr>
              <a:t>Copernic</a:t>
            </a:r>
            <a:endParaRPr lang="fr-FR" sz="5400" dirty="0">
              <a:effectLst/>
              <a:latin typeface="Algerian" panose="04020705040A02060702" pitchFamily="82" charset="0"/>
            </a:endParaRPr>
          </a:p>
          <a:p>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7246621" y="6236315"/>
            <a:ext cx="6096000" cy="1015663"/>
          </a:xfrm>
          <a:prstGeom prst="rect">
            <a:avLst/>
          </a:prstGeom>
        </p:spPr>
        <p:txBody>
          <a:bodyPr>
            <a:spAutoFit/>
          </a:bodyPr>
          <a:lstStyle/>
          <a:p>
            <a:pPr algn="ctr"/>
            <a:r>
              <a:rPr lang="fr-FR" sz="2000" b="1" dirty="0">
                <a:solidFill>
                  <a:schemeClr val="accent4">
                    <a:lumMod val="50000"/>
                  </a:schemeClr>
                </a:solidFill>
                <a:latin typeface="Calibri, sans-serif"/>
              </a:rPr>
              <a:t>Mouvement de la Terre</a:t>
            </a:r>
            <a:endParaRPr lang="fr-FR" sz="2000" b="1" dirty="0">
              <a:solidFill>
                <a:schemeClr val="accent4">
                  <a:lumMod val="50000"/>
                </a:schemeClr>
              </a:solidFill>
            </a:endParaRPr>
          </a:p>
          <a:p>
            <a:br>
              <a:rPr lang="fr-FR" sz="2000" b="1" dirty="0">
                <a:solidFill>
                  <a:schemeClr val="accent4">
                    <a:lumMod val="50000"/>
                  </a:schemeClr>
                </a:solidFill>
              </a:rPr>
            </a:br>
            <a:endParaRPr lang="fr-FR" sz="2000" b="1" dirty="0">
              <a:solidFill>
                <a:schemeClr val="accent4">
                  <a:lumMod val="50000"/>
                </a:schemeClr>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8" name="Image 7" descr="Description de cette image, également commentée ci-après">
            <a:hlinkClick r:id="rId3" tooltip="&quot;Nicolas Copernic&quot;"/>
            <a:extLst>
              <a:ext uri="{FF2B5EF4-FFF2-40B4-BE49-F238E27FC236}">
                <a16:creationId xmlns:a16="http://schemas.microsoft.com/office/drawing/2014/main" id="{43296D21-6D71-42F1-9C96-EFA7E87FC1F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9140" y="4050030"/>
            <a:ext cx="2095500" cy="2438400"/>
          </a:xfrm>
          <a:prstGeom prst="rect">
            <a:avLst/>
          </a:prstGeom>
          <a:noFill/>
          <a:ln>
            <a:noFill/>
          </a:ln>
        </p:spPr>
      </p:pic>
      <p:pic>
        <p:nvPicPr>
          <p:cNvPr id="3" name="Image 2">
            <a:extLst>
              <a:ext uri="{FF2B5EF4-FFF2-40B4-BE49-F238E27FC236}">
                <a16:creationId xmlns:a16="http://schemas.microsoft.com/office/drawing/2014/main" id="{2B58AA75-745D-496B-992D-A922377F44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5510" y="5353050"/>
            <a:ext cx="1657350" cy="662940"/>
          </a:xfrm>
          <a:prstGeom prst="rect">
            <a:avLst/>
          </a:prstGeom>
        </p:spPr>
      </p:pic>
    </p:spTree>
    <p:extLst>
      <p:ext uri="{BB962C8B-B14F-4D97-AF65-F5344CB8AC3E}">
        <p14:creationId xmlns:p14="http://schemas.microsoft.com/office/powerpoint/2010/main" val="227495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135A7-E19D-47F0-8B5C-6F807D23B4C8}"/>
              </a:ext>
            </a:extLst>
          </p:cNvPr>
          <p:cNvSpPr/>
          <p:nvPr/>
        </p:nvSpPr>
        <p:spPr>
          <a:xfrm>
            <a:off x="339090" y="209256"/>
            <a:ext cx="11353800" cy="830997"/>
          </a:xfrm>
          <a:prstGeom prst="rect">
            <a:avLst/>
          </a:prstGeom>
        </p:spPr>
        <p:txBody>
          <a:bodyPr wrap="square">
            <a:spAutoFit/>
          </a:bodyPr>
          <a:lstStyle/>
          <a:p>
            <a:r>
              <a:rPr lang="fr-FR" sz="2400" dirty="0"/>
              <a:t>ENIGME : </a:t>
            </a:r>
            <a:r>
              <a:rPr lang="fr-FR" sz="2400" b="1" dirty="0"/>
              <a:t>Pour connaitre l’année de la publication de la théorie de Copernic observer les manuscrits</a:t>
            </a:r>
            <a:endParaRPr lang="fr-FR" sz="2400" dirty="0"/>
          </a:p>
        </p:txBody>
      </p:sp>
      <p:pic>
        <p:nvPicPr>
          <p:cNvPr id="5" name="Image 4">
            <a:extLst>
              <a:ext uri="{FF2B5EF4-FFF2-40B4-BE49-F238E27FC236}">
                <a16:creationId xmlns:a16="http://schemas.microsoft.com/office/drawing/2014/main" id="{D1347A00-758E-4360-AA49-46096F2E1F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7420" y="960121"/>
            <a:ext cx="8298180" cy="5688623"/>
          </a:xfrm>
          <a:prstGeom prst="rect">
            <a:avLst/>
          </a:prstGeom>
          <a:noFill/>
          <a:ln>
            <a:noFill/>
          </a:ln>
        </p:spPr>
      </p:pic>
    </p:spTree>
    <p:extLst>
      <p:ext uri="{BB962C8B-B14F-4D97-AF65-F5344CB8AC3E}">
        <p14:creationId xmlns:p14="http://schemas.microsoft.com/office/powerpoint/2010/main" val="421974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2B66A9-967B-461B-A182-E068CDB6781C}"/>
              </a:ext>
            </a:extLst>
          </p:cNvPr>
          <p:cNvSpPr/>
          <p:nvPr/>
        </p:nvSpPr>
        <p:spPr>
          <a:xfrm>
            <a:off x="-327660" y="169635"/>
            <a:ext cx="6096000" cy="1477328"/>
          </a:xfrm>
          <a:prstGeom prst="rect">
            <a:avLst/>
          </a:prstGeom>
        </p:spPr>
        <p:txBody>
          <a:bodyPr>
            <a:spAutoFit/>
          </a:bodyPr>
          <a:lstStyle/>
          <a:p>
            <a:pPr algn="ctr"/>
            <a:r>
              <a:rPr lang="fr-FR" sz="5400" dirty="0">
                <a:latin typeface="Algerian" panose="04020705040A02060702" pitchFamily="82" charset="0"/>
              </a:rPr>
              <a:t>Tycho Brahe</a:t>
            </a:r>
            <a:endParaRPr lang="fr-FR" sz="5400" dirty="0">
              <a:effectLst/>
              <a:latin typeface="Algerian" panose="04020705040A02060702" pitchFamily="82" charset="0"/>
            </a:endParaRPr>
          </a:p>
          <a:p>
            <a:br>
              <a:rPr lang="fr-FR" dirty="0">
                <a:effectLst/>
              </a:rPr>
            </a:br>
            <a:endParaRPr lang="fr-FR" dirty="0">
              <a:effectLst/>
            </a:endParaRPr>
          </a:p>
        </p:txBody>
      </p:sp>
      <p:sp>
        <p:nvSpPr>
          <p:cNvPr id="6" name="Rectangle 5">
            <a:extLst>
              <a:ext uri="{FF2B5EF4-FFF2-40B4-BE49-F238E27FC236}">
                <a16:creationId xmlns:a16="http://schemas.microsoft.com/office/drawing/2014/main" id="{E62F036E-6D72-4CAD-A267-E4AC2DEDFB3F}"/>
              </a:ext>
            </a:extLst>
          </p:cNvPr>
          <p:cNvSpPr/>
          <p:nvPr/>
        </p:nvSpPr>
        <p:spPr>
          <a:xfrm>
            <a:off x="7246621" y="6236315"/>
            <a:ext cx="6096000" cy="1015663"/>
          </a:xfrm>
          <a:prstGeom prst="rect">
            <a:avLst/>
          </a:prstGeom>
        </p:spPr>
        <p:txBody>
          <a:bodyPr>
            <a:spAutoFit/>
          </a:bodyPr>
          <a:lstStyle/>
          <a:p>
            <a:pPr algn="ctr"/>
            <a:r>
              <a:rPr lang="fr-FR" sz="2000" b="1" dirty="0">
                <a:solidFill>
                  <a:schemeClr val="accent4">
                    <a:lumMod val="50000"/>
                  </a:schemeClr>
                </a:solidFill>
                <a:latin typeface="Calibri, sans-serif"/>
              </a:rPr>
              <a:t>Mouvement de la Terre</a:t>
            </a:r>
            <a:endParaRPr lang="fr-FR" sz="2000" b="1" dirty="0">
              <a:solidFill>
                <a:schemeClr val="accent4">
                  <a:lumMod val="50000"/>
                </a:schemeClr>
              </a:solidFill>
            </a:endParaRPr>
          </a:p>
          <a:p>
            <a:br>
              <a:rPr lang="fr-FR" sz="2000" b="1" dirty="0">
                <a:solidFill>
                  <a:schemeClr val="accent4">
                    <a:lumMod val="50000"/>
                  </a:schemeClr>
                </a:solidFill>
              </a:rPr>
            </a:br>
            <a:endParaRPr lang="fr-FR" sz="2000" b="1" dirty="0">
              <a:solidFill>
                <a:schemeClr val="accent4">
                  <a:lumMod val="50000"/>
                </a:schemeClr>
              </a:solidFill>
            </a:endParaRPr>
          </a:p>
        </p:txBody>
      </p:sp>
      <p:pic>
        <p:nvPicPr>
          <p:cNvPr id="11" name="Image 10">
            <a:extLst>
              <a:ext uri="{FF2B5EF4-FFF2-40B4-BE49-F238E27FC236}">
                <a16:creationId xmlns:a16="http://schemas.microsoft.com/office/drawing/2014/main" id="{4CBFCCFD-09BE-483A-8917-D1EE0BA1D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064" y="2994679"/>
            <a:ext cx="715691" cy="537233"/>
          </a:xfrm>
          <a:prstGeom prst="rect">
            <a:avLst/>
          </a:prstGeom>
        </p:spPr>
      </p:pic>
      <p:sp>
        <p:nvSpPr>
          <p:cNvPr id="13" name="Bulle narrative : ronde 12">
            <a:extLst>
              <a:ext uri="{FF2B5EF4-FFF2-40B4-BE49-F238E27FC236}">
                <a16:creationId xmlns:a16="http://schemas.microsoft.com/office/drawing/2014/main" id="{428B0F86-F5E1-4AAC-B9EB-5E0983EE7469}"/>
              </a:ext>
            </a:extLst>
          </p:cNvPr>
          <p:cNvSpPr/>
          <p:nvPr/>
        </p:nvSpPr>
        <p:spPr>
          <a:xfrm rot="3244258">
            <a:off x="3738052" y="557198"/>
            <a:ext cx="6428492" cy="594942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9" name="Image2">
            <a:extLst>
              <a:ext uri="{FF2B5EF4-FFF2-40B4-BE49-F238E27FC236}">
                <a16:creationId xmlns:a16="http://schemas.microsoft.com/office/drawing/2014/main" id="{8AD39924-BEA1-4081-BAB3-76563F1423E8}"/>
              </a:ext>
            </a:extLst>
          </p:cNvPr>
          <p:cNvPicPr/>
          <p:nvPr/>
        </p:nvPicPr>
        <p:blipFill>
          <a:blip r:embed="rId3">
            <a:lum/>
            <a:alphaModFix/>
          </a:blip>
          <a:srcRect/>
          <a:stretch>
            <a:fillRect/>
          </a:stretch>
        </p:blipFill>
        <p:spPr>
          <a:xfrm>
            <a:off x="9736455" y="4663757"/>
            <a:ext cx="2114550" cy="1073785"/>
          </a:xfrm>
          <a:prstGeom prst="rect">
            <a:avLst/>
          </a:prstGeom>
        </p:spPr>
      </p:pic>
      <p:pic>
        <p:nvPicPr>
          <p:cNvPr id="10" name="Image1">
            <a:extLst>
              <a:ext uri="{FF2B5EF4-FFF2-40B4-BE49-F238E27FC236}">
                <a16:creationId xmlns:a16="http://schemas.microsoft.com/office/drawing/2014/main" id="{34D15E97-17CF-4B01-A828-EDAC497B0DC5}"/>
              </a:ext>
            </a:extLst>
          </p:cNvPr>
          <p:cNvPicPr/>
          <p:nvPr/>
        </p:nvPicPr>
        <p:blipFill>
          <a:blip r:embed="rId4">
            <a:lum/>
            <a:alphaModFix/>
          </a:blip>
          <a:srcRect/>
          <a:stretch>
            <a:fillRect/>
          </a:stretch>
        </p:blipFill>
        <p:spPr>
          <a:xfrm>
            <a:off x="374004" y="3302615"/>
            <a:ext cx="2437765" cy="3002280"/>
          </a:xfrm>
          <a:prstGeom prst="rect">
            <a:avLst/>
          </a:prstGeom>
          <a:ln>
            <a:noFill/>
            <a:prstDash/>
          </a:ln>
        </p:spPr>
      </p:pic>
      <p:sp>
        <p:nvSpPr>
          <p:cNvPr id="2" name="Rectangle 1">
            <a:extLst>
              <a:ext uri="{FF2B5EF4-FFF2-40B4-BE49-F238E27FC236}">
                <a16:creationId xmlns:a16="http://schemas.microsoft.com/office/drawing/2014/main" id="{C8F0751B-93AA-4B4C-B568-FA089FF93E93}"/>
              </a:ext>
            </a:extLst>
          </p:cNvPr>
          <p:cNvSpPr/>
          <p:nvPr/>
        </p:nvSpPr>
        <p:spPr>
          <a:xfrm>
            <a:off x="40762" y="6304895"/>
            <a:ext cx="3104247" cy="369332"/>
          </a:xfrm>
          <a:prstGeom prst="rect">
            <a:avLst/>
          </a:prstGeom>
        </p:spPr>
        <p:txBody>
          <a:bodyPr wrap="none">
            <a:spAutoFit/>
          </a:bodyPr>
          <a:lstStyle/>
          <a:p>
            <a:pPr algn="ctr">
              <a:spcBef>
                <a:spcPts val="600"/>
              </a:spcBef>
              <a:spcAft>
                <a:spcPts val="600"/>
              </a:spcAft>
            </a:pPr>
            <a:r>
              <a:rPr lang="fr-FR" i="1" kern="150" dirty="0" err="1">
                <a:latin typeface="Liberation Serif" panose="02020603050405020304" pitchFamily="18" charset="0"/>
                <a:ea typeface="Noto Sans CJK SC Regular"/>
                <a:cs typeface="Lohit Devanagari"/>
              </a:rPr>
              <a:t>Porträtt</a:t>
            </a:r>
            <a:r>
              <a:rPr lang="fr-FR" i="1" kern="150" dirty="0">
                <a:latin typeface="Liberation Serif" panose="02020603050405020304" pitchFamily="18" charset="0"/>
                <a:ea typeface="Noto Sans CJK SC Regular"/>
                <a:cs typeface="Lohit Devanagari"/>
              </a:rPr>
              <a:t> av Tycho Brahe (1596)</a:t>
            </a:r>
          </a:p>
        </p:txBody>
      </p:sp>
    </p:spTree>
    <p:extLst>
      <p:ext uri="{BB962C8B-B14F-4D97-AF65-F5344CB8AC3E}">
        <p14:creationId xmlns:p14="http://schemas.microsoft.com/office/powerpoint/2010/main" val="36447174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497</Words>
  <Application>Microsoft Office PowerPoint</Application>
  <PresentationFormat>Grand écran</PresentationFormat>
  <Paragraphs>140</Paragraphs>
  <Slides>37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37</vt:i4>
      </vt:variant>
    </vt:vector>
  </HeadingPairs>
  <TitlesOfParts>
    <vt:vector size="47" baseType="lpstr">
      <vt:lpstr>Algerian</vt:lpstr>
      <vt:lpstr>Arial</vt:lpstr>
      <vt:lpstr>Blackadder ITC</vt:lpstr>
      <vt:lpstr>Calibri</vt:lpstr>
      <vt:lpstr>Calibri Light</vt:lpstr>
      <vt:lpstr>Calibri, sans-serif</vt:lpstr>
      <vt:lpstr>Georgia</vt:lpstr>
      <vt:lpstr>Liberation Serif</vt:lpstr>
      <vt:lpstr>Ubuntu</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PERRINE FRAZIER</dc:creator>
  <cp:lastModifiedBy>mel fenaert</cp:lastModifiedBy>
  <cp:revision>39</cp:revision>
  <dcterms:created xsi:type="dcterms:W3CDTF">2019-03-24T19:46:26Z</dcterms:created>
  <dcterms:modified xsi:type="dcterms:W3CDTF">2019-04-03T21:00:36Z</dcterms:modified>
</cp:coreProperties>
</file>