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6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444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561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2334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280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3239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205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684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38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683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641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959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7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01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C5B261-8843-42D1-AAFC-05E20E2D9B97}" type="datetimeFigureOut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16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38BA81FB-E9A7-4ECD-ADAE-D1608AB4C88D}"/>
              </a:ext>
            </a:extLst>
          </p:cNvPr>
          <p:cNvGrpSpPr/>
          <p:nvPr/>
        </p:nvGrpSpPr>
        <p:grpSpPr>
          <a:xfrm>
            <a:off x="220220" y="1076232"/>
            <a:ext cx="11554685" cy="834887"/>
            <a:chOff x="558454" y="1490819"/>
            <a:chExt cx="10944432" cy="834887"/>
          </a:xfrm>
        </p:grpSpPr>
        <p:sp>
          <p:nvSpPr>
            <p:cNvPr id="4" name="Flèche : droite rayée 3"/>
            <p:cNvSpPr/>
            <p:nvPr/>
          </p:nvSpPr>
          <p:spPr>
            <a:xfrm>
              <a:off x="558454" y="1490819"/>
              <a:ext cx="10944432" cy="8348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112127" y="1735027"/>
              <a:ext cx="14017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Avant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5452336" y="1704670"/>
              <a:ext cx="11566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Pendant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448027" y="1735027"/>
              <a:ext cx="770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Après</a:t>
              </a:r>
            </a:p>
          </p:txBody>
        </p:sp>
      </p:grpSp>
      <p:sp>
        <p:nvSpPr>
          <p:cNvPr id="11" name="Rectangle : carré corné 10"/>
          <p:cNvSpPr/>
          <p:nvPr/>
        </p:nvSpPr>
        <p:spPr>
          <a:xfrm>
            <a:off x="210284" y="4495581"/>
            <a:ext cx="2811684" cy="2041199"/>
          </a:xfrm>
          <a:prstGeom prst="foldedCorner">
            <a:avLst>
              <a:gd name="adj" fmla="val 16227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200" b="1" dirty="0"/>
          </a:p>
          <a:p>
            <a:endParaRPr lang="fr-FR" sz="600" b="1" dirty="0"/>
          </a:p>
          <a:p>
            <a:r>
              <a:rPr lang="fr-FR" sz="1200" b="1" u="sng" dirty="0"/>
              <a:t>Outils utilisés: </a:t>
            </a:r>
          </a:p>
          <a:p>
            <a:r>
              <a:rPr lang="fr-FR" sz="1200" dirty="0" err="1"/>
              <a:t>Padlet</a:t>
            </a:r>
            <a:r>
              <a:rPr lang="fr-FR" sz="1200" dirty="0"/>
              <a:t>, Powerpoint, </a:t>
            </a:r>
          </a:p>
          <a:p>
            <a:r>
              <a:rPr lang="fr-FR" sz="1200" dirty="0"/>
              <a:t>QCM en ligne </a:t>
            </a:r>
            <a:r>
              <a:rPr lang="fr-FR" sz="1200" dirty="0" err="1"/>
              <a:t>SurveyMonkey</a:t>
            </a:r>
            <a:r>
              <a:rPr lang="fr-FR" sz="1200" dirty="0"/>
              <a:t>, </a:t>
            </a:r>
            <a:r>
              <a:rPr lang="fr-FR" sz="1200" dirty="0" err="1"/>
              <a:t>ScreencastOMatic</a:t>
            </a:r>
            <a:r>
              <a:rPr lang="fr-FR" sz="1200" dirty="0"/>
              <a:t> pour les tutos, Zoom pour les classes virtuelles</a:t>
            </a:r>
          </a:p>
          <a:p>
            <a:endParaRPr lang="fr-FR" sz="600" b="1" dirty="0"/>
          </a:p>
          <a:p>
            <a:r>
              <a:rPr lang="fr-FR" sz="1200" b="1" u="sng" dirty="0"/>
              <a:t>Alternatives : </a:t>
            </a:r>
          </a:p>
          <a:p>
            <a:r>
              <a:rPr lang="fr-FR" sz="1200" dirty="0"/>
              <a:t>ENT = Mur collaboratif et Exercices et évaluations, casier numérique</a:t>
            </a:r>
          </a:p>
          <a:p>
            <a:r>
              <a:rPr lang="fr-FR" sz="1200" dirty="0"/>
              <a:t>QCM = la </a:t>
            </a:r>
            <a:r>
              <a:rPr lang="fr-FR" sz="1200" dirty="0" err="1"/>
              <a:t>Quizinière</a:t>
            </a:r>
            <a:r>
              <a:rPr lang="fr-FR" sz="1200" dirty="0"/>
              <a:t> ou Pronote,</a:t>
            </a:r>
          </a:p>
          <a:p>
            <a:r>
              <a:rPr lang="fr-FR" sz="1200" dirty="0"/>
              <a:t>Ma classe à la maison du CNED</a:t>
            </a:r>
          </a:p>
        </p:txBody>
      </p:sp>
      <p:sp>
        <p:nvSpPr>
          <p:cNvPr id="12" name="Rectangle : coins arrondis 11"/>
          <p:cNvSpPr/>
          <p:nvPr/>
        </p:nvSpPr>
        <p:spPr>
          <a:xfrm>
            <a:off x="326572" y="2029119"/>
            <a:ext cx="3777743" cy="2218254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200" dirty="0">
                <a:solidFill>
                  <a:schemeClr val="accent5"/>
                </a:solidFill>
              </a:rPr>
              <a:t>Elaboration de murs collaboratifs avec l’outil </a:t>
            </a:r>
            <a:r>
              <a:rPr lang="fr-FR" sz="1200" dirty="0" err="1">
                <a:solidFill>
                  <a:schemeClr val="accent5"/>
                </a:solidFill>
              </a:rPr>
              <a:t>Padlet</a:t>
            </a:r>
            <a:r>
              <a:rPr lang="fr-FR" sz="1200" dirty="0">
                <a:solidFill>
                  <a:schemeClr val="accent5"/>
                </a:solidFill>
              </a:rPr>
              <a:t> (1 par semaine) comprenant :  </a:t>
            </a:r>
          </a:p>
          <a:p>
            <a:pPr marL="285750" indent="-285750" algn="just">
              <a:buFontTx/>
              <a:buChar char="-"/>
            </a:pPr>
            <a:r>
              <a:rPr lang="fr-FR" sz="1200" dirty="0">
                <a:solidFill>
                  <a:schemeClr val="accent5"/>
                </a:solidFill>
              </a:rPr>
              <a:t>planning de travail de la semaine,</a:t>
            </a:r>
          </a:p>
          <a:p>
            <a:pPr marL="285750" indent="-285750" algn="just">
              <a:buFontTx/>
              <a:buChar char="-"/>
            </a:pPr>
            <a:r>
              <a:rPr lang="fr-FR" sz="1200" dirty="0">
                <a:solidFill>
                  <a:schemeClr val="accent5"/>
                </a:solidFill>
              </a:rPr>
              <a:t>séances de cours ou TP sous forme de diaporamas animés construits de telle sorte que l’élève ait l’impression de suivre un cours en classe, </a:t>
            </a:r>
          </a:p>
          <a:p>
            <a:pPr marL="285750" indent="-285750" algn="just">
              <a:buFontTx/>
              <a:buChar char="-"/>
            </a:pPr>
            <a:r>
              <a:rPr lang="fr-FR" sz="1200" dirty="0">
                <a:solidFill>
                  <a:schemeClr val="accent5"/>
                </a:solidFill>
              </a:rPr>
              <a:t>des tutoriels vidéos, </a:t>
            </a:r>
          </a:p>
          <a:p>
            <a:pPr marL="285750" indent="-285750" algn="just">
              <a:buFontTx/>
              <a:buChar char="-"/>
            </a:pPr>
            <a:r>
              <a:rPr lang="fr-FR" sz="1200" dirty="0">
                <a:solidFill>
                  <a:schemeClr val="accent5"/>
                </a:solidFill>
              </a:rPr>
              <a:t>les travaux à réaliser, des productions élèves</a:t>
            </a:r>
            <a:r>
              <a:rPr lang="fr-FR" sz="1400" dirty="0">
                <a:solidFill>
                  <a:schemeClr val="accent5"/>
                </a:solidFill>
              </a:rPr>
              <a:t>.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5337650" y="229770"/>
            <a:ext cx="6437255" cy="716578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600" dirty="0"/>
              <a:t>Objectifs : Immunité adaptative et phénotype immunitaire, vaccination.</a:t>
            </a:r>
            <a:endParaRPr lang="fr-FR" sz="2000" dirty="0">
              <a:effectLst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xmlns="" id="{7DCD3457-4A1D-43D2-9636-679EB6739911}"/>
              </a:ext>
            </a:extLst>
          </p:cNvPr>
          <p:cNvSpPr/>
          <p:nvPr/>
        </p:nvSpPr>
        <p:spPr>
          <a:xfrm>
            <a:off x="243658" y="170615"/>
            <a:ext cx="4600191" cy="83488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Réaction immunitaire / </a:t>
            </a:r>
            <a:r>
              <a:rPr lang="fr-FR" sz="2000" b="1" dirty="0" smtClean="0"/>
              <a:t>TS</a:t>
            </a:r>
          </a:p>
          <a:p>
            <a:r>
              <a:rPr lang="fr-FR" sz="2000" b="1" dirty="0" smtClean="0"/>
              <a:t>Plan </a:t>
            </a:r>
            <a:r>
              <a:rPr lang="fr-FR" sz="2000" b="1" dirty="0"/>
              <a:t>de </a:t>
            </a:r>
            <a:r>
              <a:rPr lang="fr-FR" sz="2000" b="1" dirty="0" smtClean="0"/>
              <a:t>séquence </a:t>
            </a:r>
            <a:r>
              <a:rPr lang="fr-FR" b="1" dirty="0" smtClean="0"/>
              <a:t>sur </a:t>
            </a:r>
            <a:r>
              <a:rPr lang="fr-FR" b="1" dirty="0"/>
              <a:t>2,5 semaines 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ECAF3246-D21F-4C32-A528-ED8DBCED0156}"/>
              </a:ext>
            </a:extLst>
          </p:cNvPr>
          <p:cNvSpPr/>
          <p:nvPr/>
        </p:nvSpPr>
        <p:spPr>
          <a:xfrm>
            <a:off x="4366726" y="2107458"/>
            <a:ext cx="3918857" cy="2529856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400" dirty="0">
                <a:solidFill>
                  <a:srgbClr val="7030A0"/>
                </a:solidFill>
              </a:rPr>
              <a:t>Au début de la semaine, l’élève prend connaissance du </a:t>
            </a:r>
            <a:r>
              <a:rPr lang="fr-FR" sz="1400" dirty="0" err="1">
                <a:solidFill>
                  <a:srgbClr val="7030A0"/>
                </a:solidFill>
              </a:rPr>
              <a:t>padlet</a:t>
            </a:r>
            <a:r>
              <a:rPr lang="fr-FR" sz="1400" dirty="0">
                <a:solidFill>
                  <a:srgbClr val="7030A0"/>
                </a:solidFill>
              </a:rPr>
              <a:t> et du planning de travail de la semaine.</a:t>
            </a:r>
          </a:p>
          <a:p>
            <a:pPr algn="just"/>
            <a:r>
              <a:rPr lang="fr-FR" sz="1400" dirty="0">
                <a:solidFill>
                  <a:srgbClr val="7030A0"/>
                </a:solidFill>
              </a:rPr>
              <a:t>Pour chaque séance de SVT de l’</a:t>
            </a:r>
            <a:r>
              <a:rPr lang="fr-FR" sz="1400" dirty="0" err="1">
                <a:solidFill>
                  <a:srgbClr val="7030A0"/>
                </a:solidFill>
              </a:rPr>
              <a:t>edt</a:t>
            </a:r>
            <a:r>
              <a:rPr lang="fr-FR" sz="1400" dirty="0">
                <a:solidFill>
                  <a:srgbClr val="7030A0"/>
                </a:solidFill>
              </a:rPr>
              <a:t>, l’élève : </a:t>
            </a:r>
          </a:p>
          <a:p>
            <a:pPr marL="285750" indent="-285750" algn="just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suit et prend son cours à partir du diaporama </a:t>
            </a:r>
          </a:p>
          <a:p>
            <a:pPr marL="285750" indent="-285750" algn="just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répond à un QCM ligne</a:t>
            </a:r>
          </a:p>
          <a:p>
            <a:pPr marL="285750" indent="-285750" algn="just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réalise les activités demandées.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492D43BD-62A2-4AC5-BD68-80A5FCDB892F}"/>
              </a:ext>
            </a:extLst>
          </p:cNvPr>
          <p:cNvSpPr/>
          <p:nvPr/>
        </p:nvSpPr>
        <p:spPr>
          <a:xfrm>
            <a:off x="8556277" y="2138493"/>
            <a:ext cx="3013682" cy="2352529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400" dirty="0">
                <a:solidFill>
                  <a:schemeClr val="accent5"/>
                </a:solidFill>
              </a:rPr>
              <a:t>- Consultation des résultats des QCM des élèves pour vérifier le suivi des séances et leur compréhension.</a:t>
            </a:r>
          </a:p>
          <a:p>
            <a:pPr algn="just"/>
            <a:r>
              <a:rPr lang="fr-FR" sz="1400" dirty="0">
                <a:solidFill>
                  <a:schemeClr val="accent5"/>
                </a:solidFill>
              </a:rPr>
              <a:t>- Classe virtuelle sur Zoom de 30-40 min, 1 fois par semaine, pour faire le point avec les élèves, pour répondre à leurs questions, et introduire la semaine suivante.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xmlns="" id="{5919CAB3-B261-48CA-B173-1301D5247CAC}"/>
              </a:ext>
            </a:extLst>
          </p:cNvPr>
          <p:cNvSpPr/>
          <p:nvPr/>
        </p:nvSpPr>
        <p:spPr>
          <a:xfrm>
            <a:off x="3031958" y="1765758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xmlns="" id="{A002480C-B6D8-4B26-ADC7-60D44A3C9BBC}"/>
              </a:ext>
            </a:extLst>
          </p:cNvPr>
          <p:cNvSpPr/>
          <p:nvPr/>
        </p:nvSpPr>
        <p:spPr>
          <a:xfrm>
            <a:off x="6647486" y="175933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xmlns="" id="{67AC9A3B-9B46-4FB2-86E5-BB5E7A5AAD49}"/>
              </a:ext>
            </a:extLst>
          </p:cNvPr>
          <p:cNvSpPr/>
          <p:nvPr/>
        </p:nvSpPr>
        <p:spPr>
          <a:xfrm>
            <a:off x="9506816" y="1806757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xmlns="" id="{1D0E1E96-8D39-4FE7-90C0-9AE676BF7E66}"/>
              </a:ext>
            </a:extLst>
          </p:cNvPr>
          <p:cNvSpPr/>
          <p:nvPr/>
        </p:nvSpPr>
        <p:spPr>
          <a:xfrm>
            <a:off x="3304378" y="4005993"/>
            <a:ext cx="1156009" cy="575956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Padlet</a:t>
            </a:r>
            <a:endParaRPr lang="fr-FR" sz="1200" b="1" dirty="0"/>
          </a:p>
          <a:p>
            <a:pPr algn="ctr"/>
            <a:r>
              <a:rPr lang="fr-FR" sz="1200" b="1" dirty="0"/>
              <a:t>Diaporamas</a:t>
            </a:r>
          </a:p>
          <a:p>
            <a:pPr algn="ctr"/>
            <a:r>
              <a:rPr lang="fr-FR" sz="1200" b="1" dirty="0"/>
              <a:t>Tutos</a:t>
            </a:r>
            <a:endParaRPr lang="fr-FR" sz="1200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xmlns="" id="{722D84EB-1AED-406A-9007-91453B5E7E38}"/>
              </a:ext>
            </a:extLst>
          </p:cNvPr>
          <p:cNvSpPr/>
          <p:nvPr/>
        </p:nvSpPr>
        <p:spPr>
          <a:xfrm>
            <a:off x="4230286" y="5119502"/>
            <a:ext cx="4325991" cy="1196647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400" dirty="0">
                <a:solidFill>
                  <a:schemeClr val="accent5"/>
                </a:solidFill>
              </a:rPr>
              <a:t>Prof disponible par mail pour répondre aux difficultés rencontrées par les élèves.</a:t>
            </a:r>
          </a:p>
          <a:p>
            <a:pPr algn="just"/>
            <a:r>
              <a:rPr lang="fr-FR" sz="1400" dirty="0">
                <a:solidFill>
                  <a:schemeClr val="accent5"/>
                </a:solidFill>
              </a:rPr>
              <a:t>Suivi des réponses aux QCM en ligne et réception par mail des travaux envoyés par les élèves.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xmlns="" id="{444C9273-2AEA-436E-894F-09884088BCF7}"/>
              </a:ext>
            </a:extLst>
          </p:cNvPr>
          <p:cNvSpPr/>
          <p:nvPr/>
        </p:nvSpPr>
        <p:spPr>
          <a:xfrm>
            <a:off x="9181718" y="4631569"/>
            <a:ext cx="2589357" cy="1688169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300" dirty="0">
                <a:solidFill>
                  <a:srgbClr val="7030A0"/>
                </a:solidFill>
              </a:rPr>
              <a:t>Des traces écrites, réalisées par les élèves, dans leurs cahiers.</a:t>
            </a:r>
          </a:p>
          <a:p>
            <a:pPr algn="just"/>
            <a:r>
              <a:rPr lang="fr-FR" sz="1300" dirty="0">
                <a:solidFill>
                  <a:srgbClr val="7030A0"/>
                </a:solidFill>
              </a:rPr>
              <a:t>Corrigés des activités intégrés dans le diaporama de la séance suivante ou travaux élèves servant de correction.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xmlns="" id="{96B7753D-9135-437D-894D-821F7E94D183}"/>
              </a:ext>
            </a:extLst>
          </p:cNvPr>
          <p:cNvSpPr/>
          <p:nvPr/>
        </p:nvSpPr>
        <p:spPr>
          <a:xfrm>
            <a:off x="5575670" y="4646791"/>
            <a:ext cx="1500967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</a:t>
            </a:r>
          </a:p>
          <a:p>
            <a:pPr algn="ctr"/>
            <a:r>
              <a:rPr lang="fr-FR" sz="1200" b="1" dirty="0"/>
              <a:t>QCM en ligne</a:t>
            </a:r>
          </a:p>
        </p:txBody>
      </p:sp>
      <p:sp>
        <p:nvSpPr>
          <p:cNvPr id="27" name="Rectangle : carré corné 26">
            <a:extLst>
              <a:ext uri="{FF2B5EF4-FFF2-40B4-BE49-F238E27FC236}">
                <a16:creationId xmlns:a16="http://schemas.microsoft.com/office/drawing/2014/main" xmlns="" id="{82B72AD5-6A45-4B06-97E2-7D3DA64FEA78}"/>
              </a:ext>
            </a:extLst>
          </p:cNvPr>
          <p:cNvSpPr/>
          <p:nvPr/>
        </p:nvSpPr>
        <p:spPr>
          <a:xfrm>
            <a:off x="8017080" y="4407280"/>
            <a:ext cx="1330851" cy="664327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QCM en ligne</a:t>
            </a:r>
          </a:p>
          <a:p>
            <a:pPr algn="ctr"/>
            <a:r>
              <a:rPr lang="fr-FR" sz="1200" b="1" dirty="0"/>
              <a:t>Classe virtuelle</a:t>
            </a:r>
          </a:p>
          <a:p>
            <a:pPr algn="ctr"/>
            <a:r>
              <a:rPr lang="fr-FR" sz="1200" b="1" dirty="0" err="1"/>
              <a:t>Padlet</a:t>
            </a:r>
            <a:endParaRPr lang="fr-FR" sz="1200" b="1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D812C9C3-8F45-4E07-9A05-AD04DBF14B10}"/>
              </a:ext>
            </a:extLst>
          </p:cNvPr>
          <p:cNvSpPr txBox="1"/>
          <p:nvPr/>
        </p:nvSpPr>
        <p:spPr>
          <a:xfrm>
            <a:off x="10158259" y="6342888"/>
            <a:ext cx="17024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Céline Perret-Nizard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95A0364-37B1-4652-A59B-2CD12EF42B14}"/>
              </a:ext>
            </a:extLst>
          </p:cNvPr>
          <p:cNvSpPr/>
          <p:nvPr/>
        </p:nvSpPr>
        <p:spPr>
          <a:xfrm>
            <a:off x="4066680" y="1005502"/>
            <a:ext cx="3414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/>
              <a:t>Déroulé de chaque semaine</a:t>
            </a:r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/>
          <p:cNvSpPr/>
          <p:nvPr/>
        </p:nvSpPr>
        <p:spPr>
          <a:xfrm>
            <a:off x="693384" y="3709475"/>
            <a:ext cx="3470612" cy="1652766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300" dirty="0">
                <a:solidFill>
                  <a:schemeClr val="accent5"/>
                </a:solidFill>
              </a:rPr>
              <a:t>Sur </a:t>
            </a:r>
            <a:r>
              <a:rPr lang="fr-FR" sz="1300" dirty="0" err="1">
                <a:solidFill>
                  <a:schemeClr val="accent5"/>
                </a:solidFill>
              </a:rPr>
              <a:t>Padlet</a:t>
            </a:r>
            <a:r>
              <a:rPr lang="fr-FR" sz="1300" dirty="0">
                <a:solidFill>
                  <a:schemeClr val="accent5"/>
                </a:solidFill>
              </a:rPr>
              <a:t> :</a:t>
            </a:r>
          </a:p>
          <a:p>
            <a:r>
              <a:rPr lang="fr-FR" sz="1300" dirty="0">
                <a:solidFill>
                  <a:schemeClr val="accent5"/>
                </a:solidFill>
              </a:rPr>
              <a:t>- diaporama du cours, sur les réponses immunitaires, commenté avec des mots clés identifiés</a:t>
            </a:r>
          </a:p>
          <a:p>
            <a:r>
              <a:rPr lang="fr-FR" sz="1300" dirty="0">
                <a:solidFill>
                  <a:schemeClr val="accent5"/>
                </a:solidFill>
              </a:rPr>
              <a:t>- consignes de travail, ressources sur l’action de l’Ibuprofène et indication d’une date limite de retour des travaux (environ 1 semaine)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38BA81FB-E9A7-4ECD-ADAE-D1608AB4C88D}"/>
              </a:ext>
            </a:extLst>
          </p:cNvPr>
          <p:cNvGrpSpPr/>
          <p:nvPr/>
        </p:nvGrpSpPr>
        <p:grpSpPr>
          <a:xfrm>
            <a:off x="417095" y="1055184"/>
            <a:ext cx="11554685" cy="834887"/>
            <a:chOff x="558454" y="1517639"/>
            <a:chExt cx="10944432" cy="834887"/>
          </a:xfrm>
        </p:grpSpPr>
        <p:sp>
          <p:nvSpPr>
            <p:cNvPr id="4" name="Flèche : droite rayée 3"/>
            <p:cNvSpPr/>
            <p:nvPr/>
          </p:nvSpPr>
          <p:spPr>
            <a:xfrm>
              <a:off x="558454" y="1517639"/>
              <a:ext cx="10944432" cy="8348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112127" y="1735027"/>
              <a:ext cx="14017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Avant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5695453" y="1735027"/>
              <a:ext cx="11566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Pendant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448027" y="1735027"/>
              <a:ext cx="770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Après</a:t>
              </a:r>
            </a:p>
          </p:txBody>
        </p:sp>
      </p:grpSp>
      <p:sp>
        <p:nvSpPr>
          <p:cNvPr id="11" name="Rectangle : carré corné 10"/>
          <p:cNvSpPr/>
          <p:nvPr/>
        </p:nvSpPr>
        <p:spPr>
          <a:xfrm>
            <a:off x="210284" y="5585428"/>
            <a:ext cx="2821674" cy="1188347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u="sng" dirty="0"/>
              <a:t>Outils utilisés: </a:t>
            </a:r>
          </a:p>
          <a:p>
            <a:r>
              <a:rPr lang="fr-FR" sz="1200" dirty="0" err="1"/>
              <a:t>Padlet</a:t>
            </a:r>
            <a:r>
              <a:rPr lang="fr-FR" sz="1200" dirty="0"/>
              <a:t>, </a:t>
            </a:r>
            <a:r>
              <a:rPr lang="fr-FR" sz="1200" dirty="0" err="1"/>
              <a:t>Surveymonkey</a:t>
            </a:r>
            <a:r>
              <a:rPr lang="fr-FR" sz="1200" dirty="0"/>
              <a:t> (QCM)</a:t>
            </a:r>
          </a:p>
          <a:p>
            <a:r>
              <a:rPr lang="fr-FR" sz="1200" b="1" u="sng" dirty="0"/>
              <a:t>Alternatives : </a:t>
            </a:r>
          </a:p>
          <a:p>
            <a:r>
              <a:rPr lang="fr-FR" sz="1200" dirty="0"/>
              <a:t>ENT = Mur collaboratif et Exercices et évaluations, </a:t>
            </a:r>
          </a:p>
          <a:p>
            <a:r>
              <a:rPr lang="fr-FR" sz="1200" dirty="0"/>
              <a:t>QCM = la </a:t>
            </a:r>
            <a:r>
              <a:rPr lang="fr-FR" sz="1200" dirty="0" err="1"/>
              <a:t>Quizinière</a:t>
            </a:r>
            <a:r>
              <a:rPr lang="fr-FR" sz="1200" dirty="0"/>
              <a:t> ou Pronote</a:t>
            </a:r>
          </a:p>
        </p:txBody>
      </p:sp>
      <p:sp>
        <p:nvSpPr>
          <p:cNvPr id="12" name="Rectangle : coins arrondis 11"/>
          <p:cNvSpPr/>
          <p:nvPr/>
        </p:nvSpPr>
        <p:spPr>
          <a:xfrm>
            <a:off x="380746" y="1923390"/>
            <a:ext cx="3163487" cy="1652766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Adaptation des cours et des activités normalement faits en classe.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5337650" y="229770"/>
            <a:ext cx="6437255" cy="716578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dirty="0"/>
              <a:t>Objectifs : Déroulement des réponses immunitaires et action d'un anti-inflammatoire (=Ibuprofène).</a:t>
            </a:r>
          </a:p>
          <a:p>
            <a:r>
              <a:rPr lang="fr-FR" sz="1600" dirty="0"/>
              <a:t>Démonstration </a:t>
            </a:r>
            <a:r>
              <a:rPr lang="fr-FR" sz="1600" dirty="0" err="1"/>
              <a:t>Rastop</a:t>
            </a:r>
            <a:r>
              <a:rPr lang="fr-FR" sz="1600" dirty="0"/>
              <a:t> (les élèves n’ont pas besoin du logiciel)</a:t>
            </a:r>
            <a:endParaRPr lang="fr-FR" sz="2000" dirty="0">
              <a:effectLst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xmlns="" id="{7DCD3457-4A1D-43D2-9636-679EB6739911}"/>
              </a:ext>
            </a:extLst>
          </p:cNvPr>
          <p:cNvSpPr/>
          <p:nvPr/>
        </p:nvSpPr>
        <p:spPr>
          <a:xfrm>
            <a:off x="485265" y="251835"/>
            <a:ext cx="4033245" cy="83488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/>
          </a:p>
          <a:p>
            <a:pPr algn="ctr"/>
            <a:r>
              <a:rPr lang="fr-FR" b="1" dirty="0"/>
              <a:t>Réponse immunitaire adaptative et rôle des anti-inflammatoire/ TS </a:t>
            </a:r>
          </a:p>
          <a:p>
            <a:pPr algn="ctr"/>
            <a:endParaRPr lang="fr-FR" sz="2400" b="1" dirty="0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xmlns="" id="{ECAF3246-D21F-4C32-A528-ED8DBCED0156}"/>
              </a:ext>
            </a:extLst>
          </p:cNvPr>
          <p:cNvSpPr/>
          <p:nvPr/>
        </p:nvSpPr>
        <p:spPr>
          <a:xfrm>
            <a:off x="4497414" y="1928799"/>
            <a:ext cx="3900361" cy="1780676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Visionner le cours sur diaporama / répondre au QCM (évaluation formative).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Visionner les tutoriels et le diaporama correspondant à l’activité </a:t>
            </a:r>
            <a:r>
              <a:rPr lang="fr-FR" sz="1400">
                <a:solidFill>
                  <a:srgbClr val="7030A0"/>
                </a:solidFill>
              </a:rPr>
              <a:t>Ibuprofène (à </a:t>
            </a:r>
            <a:r>
              <a:rPr lang="fr-FR" sz="1400" dirty="0">
                <a:solidFill>
                  <a:srgbClr val="7030A0"/>
                </a:solidFill>
              </a:rPr>
              <a:t>l’aide </a:t>
            </a:r>
            <a:r>
              <a:rPr lang="fr-FR" sz="1400">
                <a:solidFill>
                  <a:srgbClr val="7030A0"/>
                </a:solidFill>
              </a:rPr>
              <a:t>de Rastop en démo).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xmlns="" id="{D8B41F4A-782D-4C22-A6E4-46DCB6B9BF96}"/>
              </a:ext>
            </a:extLst>
          </p:cNvPr>
          <p:cNvSpPr/>
          <p:nvPr/>
        </p:nvSpPr>
        <p:spPr>
          <a:xfrm>
            <a:off x="4497414" y="3948688"/>
            <a:ext cx="3884780" cy="1080138"/>
          </a:xfrm>
          <a:prstGeom prst="roundRect">
            <a:avLst>
              <a:gd name="adj" fmla="val 21123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Aides disponibles : diaporama et tutoriels commentés, liens internet vers vidéos “les bons profs”.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492D43BD-62A2-4AC5-BD68-80A5FCDB892F}"/>
              </a:ext>
            </a:extLst>
          </p:cNvPr>
          <p:cNvSpPr/>
          <p:nvPr/>
        </p:nvSpPr>
        <p:spPr>
          <a:xfrm>
            <a:off x="8814777" y="2257739"/>
            <a:ext cx="2938331" cy="2200720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dirty="0">
                <a:solidFill>
                  <a:schemeClr val="accent5"/>
                </a:solidFill>
              </a:rPr>
              <a:t>Correction des travaux élèves par le prof et retour des commentaires en utilisant une classe virtuelle.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xmlns="" id="{3C292106-962E-4282-8FCE-68212D9EACE9}"/>
              </a:ext>
            </a:extLst>
          </p:cNvPr>
          <p:cNvSpPr/>
          <p:nvPr/>
        </p:nvSpPr>
        <p:spPr>
          <a:xfrm>
            <a:off x="4140607" y="5372047"/>
            <a:ext cx="6118382" cy="1188347"/>
          </a:xfrm>
          <a:prstGeom prst="roundRect">
            <a:avLst>
              <a:gd name="adj" fmla="val 21123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A réaliser avant la fin de la semaine :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QCM pour vérifier l’appropriation du cours grâce à un lien donné aux élèves.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solidFill>
                  <a:srgbClr val="7030A0"/>
                </a:solidFill>
              </a:rPr>
              <a:t>Activité avec l’Ibuprofène à rédiger et à envoyer au prof par mail.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xmlns="" id="{5919CAB3-B261-48CA-B173-1301D5247CAC}"/>
              </a:ext>
            </a:extLst>
          </p:cNvPr>
          <p:cNvSpPr/>
          <p:nvPr/>
        </p:nvSpPr>
        <p:spPr>
          <a:xfrm>
            <a:off x="3031958" y="1754799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xmlns="" id="{A002480C-B6D8-4B26-ADC7-60D44A3C9BBC}"/>
              </a:ext>
            </a:extLst>
          </p:cNvPr>
          <p:cNvSpPr/>
          <p:nvPr/>
        </p:nvSpPr>
        <p:spPr>
          <a:xfrm>
            <a:off x="4801471" y="1711641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xmlns="" id="{67AC9A3B-9B46-4FB2-86E5-BB5E7A5AAD49}"/>
              </a:ext>
            </a:extLst>
          </p:cNvPr>
          <p:cNvSpPr/>
          <p:nvPr/>
        </p:nvSpPr>
        <p:spPr>
          <a:xfrm>
            <a:off x="9240870" y="1948692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5" name="Rectangle : carré corné 24">
            <a:extLst>
              <a:ext uri="{FF2B5EF4-FFF2-40B4-BE49-F238E27FC236}">
                <a16:creationId xmlns:a16="http://schemas.microsoft.com/office/drawing/2014/main" xmlns="" id="{315FA430-4F34-431B-8D22-2CD1202530FB}"/>
              </a:ext>
            </a:extLst>
          </p:cNvPr>
          <p:cNvSpPr/>
          <p:nvPr/>
        </p:nvSpPr>
        <p:spPr>
          <a:xfrm>
            <a:off x="8108524" y="3576156"/>
            <a:ext cx="828336" cy="448764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Padlet</a:t>
            </a:r>
            <a:endParaRPr lang="fr-FR" sz="1200" dirty="0"/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xmlns="" id="{96B7753D-9135-437D-894D-821F7E94D183}"/>
              </a:ext>
            </a:extLst>
          </p:cNvPr>
          <p:cNvSpPr/>
          <p:nvPr/>
        </p:nvSpPr>
        <p:spPr>
          <a:xfrm>
            <a:off x="10072761" y="5443897"/>
            <a:ext cx="852505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QCM</a:t>
            </a:r>
          </a:p>
        </p:txBody>
      </p:sp>
      <p:sp>
        <p:nvSpPr>
          <p:cNvPr id="27" name="Rectangle : carré corné 26">
            <a:extLst>
              <a:ext uri="{FF2B5EF4-FFF2-40B4-BE49-F238E27FC236}">
                <a16:creationId xmlns:a16="http://schemas.microsoft.com/office/drawing/2014/main" xmlns="" id="{82B72AD5-6A45-4B06-97E2-7D3DA64FEA78}"/>
              </a:ext>
            </a:extLst>
          </p:cNvPr>
          <p:cNvSpPr/>
          <p:nvPr/>
        </p:nvSpPr>
        <p:spPr>
          <a:xfrm>
            <a:off x="10096230" y="5964509"/>
            <a:ext cx="852505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Devoir à rendre</a:t>
            </a:r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xmlns="" id="{1D0E1E96-8D39-4FE7-90C0-9AE676BF7E66}"/>
              </a:ext>
            </a:extLst>
          </p:cNvPr>
          <p:cNvSpPr/>
          <p:nvPr/>
        </p:nvSpPr>
        <p:spPr>
          <a:xfrm>
            <a:off x="3966120" y="3602134"/>
            <a:ext cx="828336" cy="448764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Padlet</a:t>
            </a:r>
            <a:endParaRPr lang="fr-FR" sz="12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F68B973E-BC25-4E53-AE5F-D27337D4706E}"/>
              </a:ext>
            </a:extLst>
          </p:cNvPr>
          <p:cNvSpPr txBox="1"/>
          <p:nvPr/>
        </p:nvSpPr>
        <p:spPr>
          <a:xfrm>
            <a:off x="10438517" y="6409187"/>
            <a:ext cx="16427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 smtClean="0"/>
              <a:t>Céline </a:t>
            </a:r>
            <a:r>
              <a:rPr lang="fr-FR" sz="1050" dirty="0"/>
              <a:t>Perret-Nizard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3845C19-6512-4ABA-85DD-8358AC8BA0BE}"/>
              </a:ext>
            </a:extLst>
          </p:cNvPr>
          <p:cNvSpPr/>
          <p:nvPr/>
        </p:nvSpPr>
        <p:spPr>
          <a:xfrm>
            <a:off x="4886376" y="979070"/>
            <a:ext cx="2783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/>
              <a:t>Déroulé d’une semaine</a:t>
            </a:r>
          </a:p>
        </p:txBody>
      </p:sp>
      <p:sp>
        <p:nvSpPr>
          <p:cNvPr id="31" name="Rectangle : carré corné 30">
            <a:extLst>
              <a:ext uri="{FF2B5EF4-FFF2-40B4-BE49-F238E27FC236}">
                <a16:creationId xmlns:a16="http://schemas.microsoft.com/office/drawing/2014/main" xmlns="" id="{6A669F7F-B6A2-4ACA-BB26-8BDA843EEC9F}"/>
              </a:ext>
            </a:extLst>
          </p:cNvPr>
          <p:cNvSpPr/>
          <p:nvPr/>
        </p:nvSpPr>
        <p:spPr>
          <a:xfrm>
            <a:off x="3966120" y="4804444"/>
            <a:ext cx="828336" cy="448764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51374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105</TotalTime>
  <Words>560</Words>
  <Application>Microsoft Office PowerPoint</Application>
  <PresentationFormat>Personnalisé</PresentationFormat>
  <Paragraphs>80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Secteur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 Fen</dc:creator>
  <cp:lastModifiedBy>Isabelle Digard</cp:lastModifiedBy>
  <cp:revision>21</cp:revision>
  <dcterms:created xsi:type="dcterms:W3CDTF">2017-02-10T23:03:11Z</dcterms:created>
  <dcterms:modified xsi:type="dcterms:W3CDTF">2020-03-28T16:44:37Z</dcterms:modified>
</cp:coreProperties>
</file>