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8BA81FB-E9A7-4ECD-ADAE-D1608AB4C88D}"/>
              </a:ext>
            </a:extLst>
          </p:cNvPr>
          <p:cNvGrpSpPr/>
          <p:nvPr/>
        </p:nvGrpSpPr>
        <p:grpSpPr>
          <a:xfrm>
            <a:off x="220220" y="1076232"/>
            <a:ext cx="11554685" cy="834887"/>
            <a:chOff x="558454" y="149081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49081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112127" y="1735027"/>
              <a:ext cx="14017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452336" y="1704670"/>
              <a:ext cx="11566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448027" y="1735027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210284" y="4495581"/>
            <a:ext cx="2811684" cy="2041199"/>
          </a:xfrm>
          <a:prstGeom prst="foldedCorner">
            <a:avLst>
              <a:gd name="adj" fmla="val 16227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b="1" dirty="0"/>
          </a:p>
          <a:p>
            <a:endParaRPr lang="fr-FR" sz="600" b="1" dirty="0"/>
          </a:p>
          <a:p>
            <a:r>
              <a:rPr lang="fr-FR" sz="1200" b="1" u="sng" dirty="0"/>
              <a:t>Outils utilisés: </a:t>
            </a:r>
          </a:p>
          <a:p>
            <a:r>
              <a:rPr lang="fr-FR" sz="1200" dirty="0" err="1"/>
              <a:t>Padlet</a:t>
            </a:r>
            <a:r>
              <a:rPr lang="fr-FR" sz="1200" dirty="0"/>
              <a:t>, Powerpoint, </a:t>
            </a:r>
          </a:p>
          <a:p>
            <a:r>
              <a:rPr lang="fr-FR" sz="1200" dirty="0"/>
              <a:t>QCM en ligne </a:t>
            </a:r>
            <a:r>
              <a:rPr lang="fr-FR" sz="1200" dirty="0" err="1"/>
              <a:t>SurveyMonkey</a:t>
            </a:r>
            <a:r>
              <a:rPr lang="fr-FR" sz="1200" dirty="0"/>
              <a:t>, </a:t>
            </a:r>
            <a:r>
              <a:rPr lang="fr-FR" sz="1200" dirty="0" err="1"/>
              <a:t>ScreencastOMatic</a:t>
            </a:r>
            <a:r>
              <a:rPr lang="fr-FR" sz="1200" dirty="0"/>
              <a:t> pour les tutos, Zoom pour les classes virtuelles</a:t>
            </a:r>
          </a:p>
          <a:p>
            <a:endParaRPr lang="fr-FR" sz="600" b="1" dirty="0"/>
          </a:p>
          <a:p>
            <a:r>
              <a:rPr lang="fr-FR" sz="1200" b="1" u="sng" dirty="0"/>
              <a:t>Alternatives : </a:t>
            </a:r>
          </a:p>
          <a:p>
            <a:r>
              <a:rPr lang="fr-FR" sz="1200" dirty="0"/>
              <a:t>ENT = Mur collaboratif et Exercices et évaluations, casier numérique</a:t>
            </a:r>
          </a:p>
          <a:p>
            <a:r>
              <a:rPr lang="fr-FR" sz="1200" dirty="0"/>
              <a:t>QCM = la </a:t>
            </a:r>
            <a:r>
              <a:rPr lang="fr-FR" sz="1200" dirty="0" err="1"/>
              <a:t>Quizinière</a:t>
            </a:r>
            <a:r>
              <a:rPr lang="fr-FR" sz="1200" dirty="0"/>
              <a:t> ou Pronote,</a:t>
            </a:r>
          </a:p>
          <a:p>
            <a:r>
              <a:rPr lang="fr-FR" sz="1200" dirty="0"/>
              <a:t>Ma classe à la maison du CNED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326572" y="2029119"/>
            <a:ext cx="3777743" cy="221825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dirty="0">
                <a:solidFill>
                  <a:schemeClr val="accent5"/>
                </a:solidFill>
              </a:rPr>
              <a:t>Elaboration de murs collaboratifs avec l’outil </a:t>
            </a:r>
            <a:r>
              <a:rPr lang="fr-FR" sz="1200" dirty="0" err="1">
                <a:solidFill>
                  <a:schemeClr val="accent5"/>
                </a:solidFill>
              </a:rPr>
              <a:t>Padlet</a:t>
            </a:r>
            <a:r>
              <a:rPr lang="fr-FR" sz="1200" dirty="0">
                <a:solidFill>
                  <a:schemeClr val="accent5"/>
                </a:solidFill>
              </a:rPr>
              <a:t> (1 par semaine) comprenant : 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planning de travail de la semaine,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séances de cours ou TP sous forme de diaporamas animés construits de telle sorte que l’élève ait l’impression de suivre un cours en classe,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des tutoriels vidéos,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les travaux à réaliser, des productions élèves</a:t>
            </a:r>
            <a:r>
              <a:rPr lang="fr-FR" sz="1400" dirty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229770"/>
            <a:ext cx="6437255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600" dirty="0"/>
              <a:t>Objectifs : Immunité adaptative et phénotype immunitaire, vaccination.</a:t>
            </a:r>
            <a:endParaRPr lang="fr-FR" sz="200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7DCD3457-4A1D-43D2-9636-679EB6739911}"/>
              </a:ext>
            </a:extLst>
          </p:cNvPr>
          <p:cNvSpPr/>
          <p:nvPr/>
        </p:nvSpPr>
        <p:spPr>
          <a:xfrm>
            <a:off x="243658" y="170615"/>
            <a:ext cx="4600191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Réaction immunitaire / </a:t>
            </a:r>
            <a:r>
              <a:rPr lang="fr-FR" sz="2000" b="1" dirty="0" smtClean="0"/>
              <a:t>TS</a:t>
            </a:r>
          </a:p>
          <a:p>
            <a:r>
              <a:rPr lang="fr-FR" sz="2000" b="1" dirty="0" smtClean="0"/>
              <a:t>Plan </a:t>
            </a:r>
            <a:r>
              <a:rPr lang="fr-FR" sz="2000" b="1" dirty="0"/>
              <a:t>de </a:t>
            </a:r>
            <a:r>
              <a:rPr lang="fr-FR" sz="2000" b="1" dirty="0" smtClean="0"/>
              <a:t>séquence </a:t>
            </a:r>
            <a:r>
              <a:rPr lang="fr-FR" b="1" dirty="0" smtClean="0"/>
              <a:t>sur </a:t>
            </a:r>
            <a:r>
              <a:rPr lang="fr-FR" b="1" dirty="0"/>
              <a:t>2,5 semaines 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ECAF3246-D21F-4C32-A528-ED8DBCED0156}"/>
              </a:ext>
            </a:extLst>
          </p:cNvPr>
          <p:cNvSpPr/>
          <p:nvPr/>
        </p:nvSpPr>
        <p:spPr>
          <a:xfrm>
            <a:off x="4366726" y="2107458"/>
            <a:ext cx="3918857" cy="2529856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rgbClr val="7030A0"/>
                </a:solidFill>
              </a:rPr>
              <a:t>Au début de la semaine, l’élève prend connaissance du </a:t>
            </a:r>
            <a:r>
              <a:rPr lang="fr-FR" sz="1400" dirty="0" err="1">
                <a:solidFill>
                  <a:srgbClr val="7030A0"/>
                </a:solidFill>
              </a:rPr>
              <a:t>padlet</a:t>
            </a:r>
            <a:r>
              <a:rPr lang="fr-FR" sz="1400" dirty="0">
                <a:solidFill>
                  <a:srgbClr val="7030A0"/>
                </a:solidFill>
              </a:rPr>
              <a:t> et du planning de travail de la semaine.</a:t>
            </a:r>
          </a:p>
          <a:p>
            <a:pPr algn="just"/>
            <a:r>
              <a:rPr lang="fr-FR" sz="1400" dirty="0">
                <a:solidFill>
                  <a:srgbClr val="7030A0"/>
                </a:solidFill>
              </a:rPr>
              <a:t>Pour chaque séance de SVT de l’</a:t>
            </a:r>
            <a:r>
              <a:rPr lang="fr-FR" sz="1400" dirty="0" err="1">
                <a:solidFill>
                  <a:srgbClr val="7030A0"/>
                </a:solidFill>
              </a:rPr>
              <a:t>edt</a:t>
            </a:r>
            <a:r>
              <a:rPr lang="fr-FR" sz="1400" dirty="0">
                <a:solidFill>
                  <a:srgbClr val="7030A0"/>
                </a:solidFill>
              </a:rPr>
              <a:t>, l’élève : 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suit et prend son cours à partir du diaporama 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répond à un QCM ligne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réalise les activités demandées.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492D43BD-62A2-4AC5-BD68-80A5FCDB892F}"/>
              </a:ext>
            </a:extLst>
          </p:cNvPr>
          <p:cNvSpPr/>
          <p:nvPr/>
        </p:nvSpPr>
        <p:spPr>
          <a:xfrm>
            <a:off x="8556277" y="2138493"/>
            <a:ext cx="3013682" cy="235252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chemeClr val="accent5"/>
                </a:solidFill>
              </a:rPr>
              <a:t>- Consultation des résultats des QCM des élèves pour vérifier le suivi des séances et leur compréhension.</a:t>
            </a:r>
          </a:p>
          <a:p>
            <a:pPr algn="just"/>
            <a:r>
              <a:rPr lang="fr-FR" sz="1400" dirty="0">
                <a:solidFill>
                  <a:schemeClr val="accent5"/>
                </a:solidFill>
              </a:rPr>
              <a:t>- Classe virtuelle sur Zoom de 30-40 min, 1 fois par semaine, pour faire le point avec les élèves, pour répondre à leurs questions, et introduire la semaine suivante.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xmlns="" id="{5919CAB3-B261-48CA-B173-1301D5247CAC}"/>
              </a:ext>
            </a:extLst>
          </p:cNvPr>
          <p:cNvSpPr/>
          <p:nvPr/>
        </p:nvSpPr>
        <p:spPr>
          <a:xfrm>
            <a:off x="3031958" y="1765758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xmlns="" id="{A002480C-B6D8-4B26-ADC7-60D44A3C9BBC}"/>
              </a:ext>
            </a:extLst>
          </p:cNvPr>
          <p:cNvSpPr/>
          <p:nvPr/>
        </p:nvSpPr>
        <p:spPr>
          <a:xfrm>
            <a:off x="6647486" y="175933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xmlns="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xmlns="" id="{1D0E1E96-8D39-4FE7-90C0-9AE676BF7E66}"/>
              </a:ext>
            </a:extLst>
          </p:cNvPr>
          <p:cNvSpPr/>
          <p:nvPr/>
        </p:nvSpPr>
        <p:spPr>
          <a:xfrm>
            <a:off x="3304378" y="4005993"/>
            <a:ext cx="1156009" cy="575956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Padlet</a:t>
            </a:r>
            <a:endParaRPr lang="fr-FR" sz="1200" b="1" dirty="0"/>
          </a:p>
          <a:p>
            <a:pPr algn="ctr"/>
            <a:r>
              <a:rPr lang="fr-FR" sz="1200" b="1" dirty="0"/>
              <a:t>Diaporamas</a:t>
            </a:r>
          </a:p>
          <a:p>
            <a:pPr algn="ctr"/>
            <a:r>
              <a:rPr lang="fr-FR" sz="1200" b="1" dirty="0"/>
              <a:t>Tutos</a:t>
            </a:r>
            <a:endParaRPr lang="fr-FR" sz="1200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xmlns="" id="{722D84EB-1AED-406A-9007-91453B5E7E38}"/>
              </a:ext>
            </a:extLst>
          </p:cNvPr>
          <p:cNvSpPr/>
          <p:nvPr/>
        </p:nvSpPr>
        <p:spPr>
          <a:xfrm>
            <a:off x="4230286" y="5119502"/>
            <a:ext cx="4325991" cy="119664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chemeClr val="accent5"/>
                </a:solidFill>
              </a:rPr>
              <a:t>Prof disponible par mail pour répondre aux difficultés rencontrées par les élèves.</a:t>
            </a:r>
          </a:p>
          <a:p>
            <a:pPr algn="just"/>
            <a:r>
              <a:rPr lang="fr-FR" sz="1400" dirty="0">
                <a:solidFill>
                  <a:schemeClr val="accent5"/>
                </a:solidFill>
              </a:rPr>
              <a:t>Suivi des réponses aux QCM en ligne et réception par mail des travaux envoyés par les élèves.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xmlns="" id="{444C9273-2AEA-436E-894F-09884088BCF7}"/>
              </a:ext>
            </a:extLst>
          </p:cNvPr>
          <p:cNvSpPr/>
          <p:nvPr/>
        </p:nvSpPr>
        <p:spPr>
          <a:xfrm>
            <a:off x="9181718" y="4631569"/>
            <a:ext cx="2589357" cy="1688169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300" dirty="0">
                <a:solidFill>
                  <a:srgbClr val="7030A0"/>
                </a:solidFill>
              </a:rPr>
              <a:t>Des traces écrites, réalisées par les élèves, dans leurs cahiers.</a:t>
            </a:r>
          </a:p>
          <a:p>
            <a:pPr algn="just"/>
            <a:r>
              <a:rPr lang="fr-FR" sz="1300" dirty="0">
                <a:solidFill>
                  <a:srgbClr val="7030A0"/>
                </a:solidFill>
              </a:rPr>
              <a:t>Corrigés des activités intégrés dans le diaporama de la séance suivante ou travaux élèves servant de correction.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xmlns="" id="{96B7753D-9135-437D-894D-821F7E94D183}"/>
              </a:ext>
            </a:extLst>
          </p:cNvPr>
          <p:cNvSpPr/>
          <p:nvPr/>
        </p:nvSpPr>
        <p:spPr>
          <a:xfrm>
            <a:off x="5575670" y="4646791"/>
            <a:ext cx="1500967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</a:t>
            </a:r>
          </a:p>
          <a:p>
            <a:pPr algn="ctr"/>
            <a:r>
              <a:rPr lang="fr-FR" sz="1200" b="1" dirty="0"/>
              <a:t>QCM en ligne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xmlns="" id="{82B72AD5-6A45-4B06-97E2-7D3DA64FEA78}"/>
              </a:ext>
            </a:extLst>
          </p:cNvPr>
          <p:cNvSpPr/>
          <p:nvPr/>
        </p:nvSpPr>
        <p:spPr>
          <a:xfrm>
            <a:off x="8017080" y="4407280"/>
            <a:ext cx="1330851" cy="664327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 en ligne</a:t>
            </a:r>
          </a:p>
          <a:p>
            <a:pPr algn="ctr"/>
            <a:r>
              <a:rPr lang="fr-FR" sz="1200" b="1" dirty="0"/>
              <a:t>Classe virtuelle</a:t>
            </a:r>
          </a:p>
          <a:p>
            <a:pPr algn="ctr"/>
            <a:r>
              <a:rPr lang="fr-FR" sz="1200" b="1" dirty="0" err="1"/>
              <a:t>Padlet</a:t>
            </a:r>
            <a:endParaRPr lang="fr-FR" sz="1200" b="1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D812C9C3-8F45-4E07-9A05-AD04DBF14B10}"/>
              </a:ext>
            </a:extLst>
          </p:cNvPr>
          <p:cNvSpPr txBox="1"/>
          <p:nvPr/>
        </p:nvSpPr>
        <p:spPr>
          <a:xfrm>
            <a:off x="10158259" y="6342888"/>
            <a:ext cx="17024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Céline Perret-Nizard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5A0364-37B1-4652-A59B-2CD12EF42B14}"/>
              </a:ext>
            </a:extLst>
          </p:cNvPr>
          <p:cNvSpPr/>
          <p:nvPr/>
        </p:nvSpPr>
        <p:spPr>
          <a:xfrm>
            <a:off x="4066680" y="1005502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/>
              <a:t>Déroulé de chaque semaine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</TotalTime>
  <Words>322</Words>
  <Application>Microsoft Office PowerPoint</Application>
  <PresentationFormat>Personnalisé</PresentationFormat>
  <Paragraphs>46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Secteur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Isabelle Digard</cp:lastModifiedBy>
  <cp:revision>22</cp:revision>
  <dcterms:created xsi:type="dcterms:W3CDTF">2017-02-10T23:03:11Z</dcterms:created>
  <dcterms:modified xsi:type="dcterms:W3CDTF">2020-03-28T16:45:09Z</dcterms:modified>
</cp:coreProperties>
</file>