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sldIdLst>
    <p:sldId id="256" r:id="rId5"/>
    <p:sldId id="257" r:id="rId6"/>
    <p:sldId id="259" r:id="rId7"/>
    <p:sldId id="260" r:id="rId8"/>
    <p:sldId id="261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zarny" userId="0d5dc22d-d9dd-4747-8e2e-c2225a0f62ec" providerId="ADAL" clId="{0B975C9E-41A8-4819-A75D-665410DF49B9}"/>
    <pc:docChg chg="modSld">
      <pc:chgData name="Julia Czarny" userId="0d5dc22d-d9dd-4747-8e2e-c2225a0f62ec" providerId="ADAL" clId="{0B975C9E-41A8-4819-A75D-665410DF49B9}" dt="2022-11-14T14:46:57.259" v="10" actId="20577"/>
      <pc:docMkLst>
        <pc:docMk/>
      </pc:docMkLst>
      <pc:sldChg chg="modSp mod">
        <pc:chgData name="Julia Czarny" userId="0d5dc22d-d9dd-4747-8e2e-c2225a0f62ec" providerId="ADAL" clId="{0B975C9E-41A8-4819-A75D-665410DF49B9}" dt="2022-11-14T14:46:57.259" v="10" actId="20577"/>
        <pc:sldMkLst>
          <pc:docMk/>
          <pc:sldMk cId="1075134571" sldId="258"/>
        </pc:sldMkLst>
        <pc:spChg chg="mod">
          <ac:chgData name="Julia Czarny" userId="0d5dc22d-d9dd-4747-8e2e-c2225a0f62ec" providerId="ADAL" clId="{0B975C9E-41A8-4819-A75D-665410DF49B9}" dt="2022-11-14T14:46:57.259" v="10" actId="20577"/>
          <ac:spMkLst>
            <pc:docMk/>
            <pc:sldMk cId="1075134571" sldId="258"/>
            <ac:spMk id="9" creationId="{42F01442-EDF0-4A5C-B453-A8F0983AA49B}"/>
          </ac:spMkLst>
        </pc:spChg>
      </pc:sldChg>
    </pc:docChg>
  </pc:docChgLst>
  <pc:docChgLst>
    <pc:chgData name="Julia Czarny" userId="0d5dc22d-d9dd-4747-8e2e-c2225a0f62ec" providerId="ADAL" clId="{1EBB62B6-23B5-48DE-865E-95DE203A8D14}"/>
    <pc:docChg chg="custSel modSld">
      <pc:chgData name="Julia Czarny" userId="0d5dc22d-d9dd-4747-8e2e-c2225a0f62ec" providerId="ADAL" clId="{1EBB62B6-23B5-48DE-865E-95DE203A8D14}" dt="2021-12-01T09:09:26.114" v="12" actId="122"/>
      <pc:docMkLst>
        <pc:docMk/>
      </pc:docMkLst>
      <pc:sldChg chg="modSp mod">
        <pc:chgData name="Julia Czarny" userId="0d5dc22d-d9dd-4747-8e2e-c2225a0f62ec" providerId="ADAL" clId="{1EBB62B6-23B5-48DE-865E-95DE203A8D14}" dt="2021-12-01T09:09:26.114" v="12" actId="122"/>
        <pc:sldMkLst>
          <pc:docMk/>
          <pc:sldMk cId="1075134571" sldId="258"/>
        </pc:sldMkLst>
        <pc:spChg chg="mod">
          <ac:chgData name="Julia Czarny" userId="0d5dc22d-d9dd-4747-8e2e-c2225a0f62ec" providerId="ADAL" clId="{1EBB62B6-23B5-48DE-865E-95DE203A8D14}" dt="2021-12-01T09:08:52.934" v="10" actId="207"/>
          <ac:spMkLst>
            <pc:docMk/>
            <pc:sldMk cId="1075134571" sldId="258"/>
            <ac:spMk id="4" creationId="{0B910714-009D-4273-8BAD-F7431975842F}"/>
          </ac:spMkLst>
        </pc:spChg>
        <pc:spChg chg="mod">
          <ac:chgData name="Julia Czarny" userId="0d5dc22d-d9dd-4747-8e2e-c2225a0f62ec" providerId="ADAL" clId="{1EBB62B6-23B5-48DE-865E-95DE203A8D14}" dt="2021-12-01T09:09:26.114" v="12" actId="122"/>
          <ac:spMkLst>
            <pc:docMk/>
            <pc:sldMk cId="1075134571" sldId="258"/>
            <ac:spMk id="8" creationId="{D850025F-0B6B-4E1B-BF5C-076EF89C379A}"/>
          </ac:spMkLst>
        </pc:spChg>
        <pc:spChg chg="mod">
          <ac:chgData name="Julia Czarny" userId="0d5dc22d-d9dd-4747-8e2e-c2225a0f62ec" providerId="ADAL" clId="{1EBB62B6-23B5-48DE-865E-95DE203A8D14}" dt="2021-12-01T09:08:46.427" v="9" actId="207"/>
          <ac:spMkLst>
            <pc:docMk/>
            <pc:sldMk cId="1075134571" sldId="258"/>
            <ac:spMk id="9" creationId="{42F01442-EDF0-4A5C-B453-A8F0983AA49B}"/>
          </ac:spMkLst>
        </pc:spChg>
      </pc:sldChg>
      <pc:sldChg chg="modSp mod">
        <pc:chgData name="Julia Czarny" userId="0d5dc22d-d9dd-4747-8e2e-c2225a0f62ec" providerId="ADAL" clId="{1EBB62B6-23B5-48DE-865E-95DE203A8D14}" dt="2021-12-01T09:08:03.527" v="7" actId="20577"/>
        <pc:sldMkLst>
          <pc:docMk/>
          <pc:sldMk cId="2051765901" sldId="260"/>
        </pc:sldMkLst>
        <pc:spChg chg="mod">
          <ac:chgData name="Julia Czarny" userId="0d5dc22d-d9dd-4747-8e2e-c2225a0f62ec" providerId="ADAL" clId="{1EBB62B6-23B5-48DE-865E-95DE203A8D14}" dt="2021-12-01T09:08:03.527" v="7" actId="20577"/>
          <ac:spMkLst>
            <pc:docMk/>
            <pc:sldMk cId="2051765901" sldId="260"/>
            <ac:spMk id="3" creationId="{197FB139-1F92-4BB1-A668-655470A9D4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9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8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21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17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9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87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7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1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4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6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5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0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5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13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82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FCSvD9oCM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DBE73-8110-4CA4-A7C5-A1F5AFA27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50" b="76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22E578-A6C9-48AF-A89C-42D444961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3"/>
            <a:ext cx="3485073" cy="3384251"/>
          </a:xfrm>
        </p:spPr>
        <p:txBody>
          <a:bodyPr>
            <a:normAutofit/>
          </a:bodyPr>
          <a:lstStyle/>
          <a:p>
            <a:pPr algn="l"/>
            <a:r>
              <a:rPr lang="fr-FR" sz="3600" dirty="0"/>
              <a:t>Thème 3 : Les écosystèmes et les services offerts par la nature à l’Homme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9C46AC-1277-9D4E-874B-69E20889FA20}"/>
              </a:ext>
            </a:extLst>
          </p:cNvPr>
          <p:cNvSpPr txBox="1"/>
          <p:nvPr/>
        </p:nvSpPr>
        <p:spPr>
          <a:xfrm>
            <a:off x="4699562" y="14382"/>
            <a:ext cx="279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Spécialité SVT première</a:t>
            </a:r>
          </a:p>
        </p:txBody>
      </p:sp>
    </p:spTree>
    <p:extLst>
      <p:ext uri="{BB962C8B-B14F-4D97-AF65-F5344CB8AC3E}">
        <p14:creationId xmlns:p14="http://schemas.microsoft.com/office/powerpoint/2010/main" val="365497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12331F-4752-43FC-B6F6-5A7DA3DD2941}"/>
              </a:ext>
            </a:extLst>
          </p:cNvPr>
          <p:cNvSpPr txBox="1"/>
          <p:nvPr/>
        </p:nvSpPr>
        <p:spPr>
          <a:xfrm>
            <a:off x="3601375" y="160601"/>
            <a:ext cx="498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Introduction : biodiversité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33A14-EC11-3C44-ACD5-AA38633F9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13" y="5296728"/>
            <a:ext cx="10353762" cy="3714749"/>
          </a:xfrm>
        </p:spPr>
        <p:txBody>
          <a:bodyPr/>
          <a:lstStyle/>
          <a:p>
            <a:r>
              <a:rPr lang="fr-FR" dirty="0"/>
              <a:t>Cliquez sur l’image pour voir la vidéo</a:t>
            </a: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377413D2-EE04-6441-B87D-BD1703AF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27" y="1203463"/>
            <a:ext cx="5466521" cy="39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80C0F-C654-4A3F-A998-3532AEB9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1849"/>
            <a:ext cx="10353762" cy="642151"/>
          </a:xfrm>
        </p:spPr>
        <p:txBody>
          <a:bodyPr>
            <a:normAutofit fontScale="90000"/>
          </a:bodyPr>
          <a:lstStyle/>
          <a:p>
            <a:r>
              <a:rPr lang="fr-FR" dirty="0"/>
              <a:t>Travail à réaliser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FB139-1F92-4BB1-A668-655470A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64000"/>
            <a:ext cx="10353762" cy="5451075"/>
          </a:xfrm>
          <a:solidFill>
            <a:schemeClr val="accent1">
              <a:alpha val="65000"/>
            </a:schemeClr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900" indent="0">
              <a:buNone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allez préparer un </a:t>
            </a:r>
            <a:r>
              <a:rPr lang="fr-FR" sz="2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powerpoint</a:t>
            </a: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 cours pour vos camarades sur une partie de ce thème. Celui-ci devra contenir obligatoirement 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une problématique,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activités à résoudre par vos camarades (questions à poser)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documents,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 bilan de cours répondant au problème,</a:t>
            </a:r>
          </a:p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1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80C0F-C654-4A3F-A998-3532AEB9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624396"/>
          </a:xfrm>
        </p:spPr>
        <p:txBody>
          <a:bodyPr>
            <a:normAutofit fontScale="90000"/>
          </a:bodyPr>
          <a:lstStyle/>
          <a:p>
            <a:r>
              <a:rPr lang="fr-FR" dirty="0"/>
              <a:t>Travail à réaliser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FB139-1F92-4BB1-A668-655470A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99041"/>
            <a:ext cx="10353762" cy="5865181"/>
          </a:xfrm>
          <a:solidFill>
            <a:schemeClr val="accent1">
              <a:alpha val="65000"/>
            </a:schemeClr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900" indent="0">
              <a:buNone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avez à votre disposition pour ce travail :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 documents et bilans du livre correspondants à la partie que vous traiterez,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sources internet que vous jugerez utiles et dont vous citerez la provenance,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choisirez un exemple de votre choix (une espèce ou un milieu naturel qui vous tient à cœur de préserver par exemple),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 quota de 10 à 15 diapositives maximum</a:t>
            </a:r>
          </a:p>
        </p:txBody>
      </p:sp>
    </p:spTree>
    <p:extLst>
      <p:ext uri="{BB962C8B-B14F-4D97-AF65-F5344CB8AC3E}">
        <p14:creationId xmlns:p14="http://schemas.microsoft.com/office/powerpoint/2010/main" val="205176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80C0F-C654-4A3F-A998-3532AEB9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624396"/>
          </a:xfrm>
        </p:spPr>
        <p:txBody>
          <a:bodyPr>
            <a:normAutofit fontScale="90000"/>
          </a:bodyPr>
          <a:lstStyle/>
          <a:p>
            <a:r>
              <a:rPr lang="fr-FR" dirty="0"/>
              <a:t>Travail à réaliser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7FB139-1F92-4BB1-A668-655470A9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24396"/>
            <a:ext cx="10353762" cy="5865181"/>
          </a:xfrm>
          <a:solidFill>
            <a:schemeClr val="accent1">
              <a:alpha val="65000"/>
            </a:schemeClr>
          </a:solidFill>
        </p:spPr>
        <p:txBody>
          <a:bodyPr>
            <a:normAutofit/>
          </a:bodyPr>
          <a:lstStyle/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900" indent="0">
              <a:buNone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Lors de votre passage à l’oral :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aurez 5 à 10 min maximum pour présenter votre partie de cours,</a:t>
            </a:r>
          </a:p>
          <a:p>
            <a:pPr>
              <a:buFontTx/>
              <a:buChar char="-"/>
            </a:pPr>
            <a:r>
              <a:rPr lang="fr-FR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Vous devrez faire participer votre auditoire qui pourra d’ailleurs vous poser des questions si nécessaires (interactivité à prévoir),</a:t>
            </a:r>
          </a:p>
          <a:p>
            <a:pPr marL="36900" indent="0">
              <a:buNone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fr-FR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7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B910714-009D-4273-8BAD-F7431975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Choix de la partie du cours à traiter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C6FF2E-F750-4533-BC1E-B9B82B46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207" y="1794621"/>
            <a:ext cx="4714648" cy="764782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fr-FR" sz="2400" dirty="0"/>
              <a:t>Chapitre 1 : Des interactions dynamiques au cœur des écosystèmes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850025F-0B6B-4E1B-BF5C-076EF89C379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68071" y="2754498"/>
            <a:ext cx="5202920" cy="3023088"/>
          </a:xfrm>
          <a:solidFill>
            <a:schemeClr val="accent1">
              <a:alpha val="45000"/>
            </a:schemeClr>
          </a:solidFill>
        </p:spPr>
        <p:txBody>
          <a:bodyPr>
            <a:normAutofit fontScale="77500" lnSpcReduction="20000"/>
          </a:bodyPr>
          <a:lstStyle/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Qu’est-ce qu’un écosystème ?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– exemple terrestre </a:t>
            </a:r>
          </a:p>
          <a:p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 – exemple marin </a:t>
            </a:r>
          </a:p>
          <a:p>
            <a:pPr marL="514350" indent="-514350">
              <a:buFont typeface="+mj-lt"/>
              <a:buAutoNum type="romanUcPeriod" startAt="2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êtres vivants interagissent au sein des écosystèmes</a:t>
            </a:r>
          </a:p>
          <a:p>
            <a:pPr marL="400050" indent="-400050">
              <a:buAutoNum type="romanUcPeriod" startAt="2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matière circule au sein des écosystèmes</a:t>
            </a:r>
          </a:p>
          <a:p>
            <a:pPr marL="400050" indent="-400050">
              <a:buAutoNum type="romanUcPeriod" startAt="2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dynamique des écosystèmes et leur résilience</a:t>
            </a:r>
          </a:p>
          <a:p>
            <a:endParaRPr lang="fr-F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8D2B37-EA2E-487F-9544-8751E70AD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513" y="1784882"/>
            <a:ext cx="5079821" cy="764783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fr-FR" sz="2400" dirty="0"/>
              <a:t>Chapitre 2 : Les services que nous offre la nature et leurs gestions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F01442-EDF0-4A5C-B453-A8F0983AA49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933847" y="2739161"/>
            <a:ext cx="6090082" cy="3783608"/>
          </a:xfrm>
          <a:solidFill>
            <a:schemeClr val="accent1">
              <a:alpha val="37000"/>
            </a:schemeClr>
          </a:solidFill>
        </p:spPr>
        <p:txBody>
          <a:bodyPr>
            <a:normAutofit fontScale="92500" lnSpcReduction="20000"/>
          </a:bodyPr>
          <a:lstStyle/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humains interagissent avec les autres espèces…</a:t>
            </a:r>
          </a:p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et peuvent également dégrader les écosystèmes !</a:t>
            </a:r>
          </a:p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santé humaine est dépendante de la santé des écosystèmes</a:t>
            </a:r>
          </a:p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 services que nous offre la nature sont divers et utiles…</a:t>
            </a:r>
          </a:p>
          <a:p>
            <a:pPr marL="400050" indent="-400050">
              <a:buAutoNum type="romanUcPeriod"/>
            </a:pP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et l’ingénierie écologique rend des </a:t>
            </a:r>
            <a:r>
              <a:rPr lang="fr-F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aux </a:t>
            </a:r>
            <a:r>
              <a:rPr lang="fr-FR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écosystèmes</a:t>
            </a:r>
          </a:p>
        </p:txBody>
      </p:sp>
    </p:spTree>
    <p:extLst>
      <p:ext uri="{BB962C8B-B14F-4D97-AF65-F5344CB8AC3E}">
        <p14:creationId xmlns:p14="http://schemas.microsoft.com/office/powerpoint/2010/main" val="1075134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F3724"/>
      </a:dk2>
      <a:lt2>
        <a:srgbClr val="E8E2E6"/>
      </a:lt2>
      <a:accent1>
        <a:srgbClr val="47B572"/>
      </a:accent1>
      <a:accent2>
        <a:srgbClr val="3EB13B"/>
      </a:accent2>
      <a:accent3>
        <a:srgbClr val="74AF45"/>
      </a:accent3>
      <a:accent4>
        <a:srgbClr val="99A938"/>
      </a:accent4>
      <a:accent5>
        <a:srgbClr val="BD9D4A"/>
      </a:accent5>
      <a:accent6>
        <a:srgbClr val="B15F3B"/>
      </a:accent6>
      <a:hlink>
        <a:srgbClr val="8D832F"/>
      </a:hlink>
      <a:folHlink>
        <a:srgbClr val="828282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5C091518CA64AA4E9B1D5DC702443" ma:contentTypeVersion="18" ma:contentTypeDescription="Crée un document." ma:contentTypeScope="" ma:versionID="a958b2da7b979f6175bdf746d2d3d352">
  <xsd:schema xmlns:xsd="http://www.w3.org/2001/XMLSchema" xmlns:xs="http://www.w3.org/2001/XMLSchema" xmlns:p="http://schemas.microsoft.com/office/2006/metadata/properties" xmlns:ns2="722c133c-9878-4d7d-b51f-5524c994f675" xmlns:ns3="83c2d524-803e-4290-a4b8-c5775e54d6c6" targetNamespace="http://schemas.microsoft.com/office/2006/metadata/properties" ma:root="true" ma:fieldsID="0ef252df9117dcd1c4adf4c8222e8dda" ns2:_="" ns3:_="">
    <xsd:import namespace="722c133c-9878-4d7d-b51f-5524c994f675"/>
    <xsd:import namespace="83c2d524-803e-4290-a4b8-c5775e54d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Violaine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c133c-9878-4d7d-b51f-5524c994f6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Violaine" ma:index="18" nillable="true" ma:displayName="Violaine" ma:description="TES" ma:format="Dropdown" ma:internalName="Violaine">
      <xsd:simpleType>
        <xsd:restriction base="dms:Text">
          <xsd:maxLength value="255"/>
        </xsd:restriction>
      </xsd:simpleType>
    </xsd:element>
    <xsd:element name="_Flow_SignoffStatus" ma:index="19" nillable="true" ma:displayName="État de validation" ma:internalName="_x00c9_tat_x0020_de_x0020_validation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d5451a6e-b67a-41e8-b864-e980eaf8a3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d524-803e-4290-a4b8-c5775e54d6c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f69468e-e2fd-442e-bf75-ebdda9f58bc5}" ma:internalName="TaxCatchAll" ma:showField="CatchAllData" ma:web="83c2d524-803e-4290-a4b8-c5775e54d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olaine xmlns="722c133c-9878-4d7d-b51f-5524c994f675" xsi:nil="true"/>
    <_Flow_SignoffStatus xmlns="722c133c-9878-4d7d-b51f-5524c994f675" xsi:nil="true"/>
    <lcf76f155ced4ddcb4097134ff3c332f xmlns="722c133c-9878-4d7d-b51f-5524c994f675">
      <Terms xmlns="http://schemas.microsoft.com/office/infopath/2007/PartnerControls"/>
    </lcf76f155ced4ddcb4097134ff3c332f>
    <TaxCatchAll xmlns="83c2d524-803e-4290-a4b8-c5775e54d6c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3DDDF-3880-47B6-82CD-2B21A42C2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c133c-9878-4d7d-b51f-5524c994f675"/>
    <ds:schemaRef ds:uri="83c2d524-803e-4290-a4b8-c5775e54d6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AB613-DBC3-4D37-81EC-0530344A62AA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83c2d524-803e-4290-a4b8-c5775e54d6c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22c133c-9878-4d7d-b51f-5524c994f675"/>
  </ds:schemaRefs>
</ds:datastoreItem>
</file>

<file path=customXml/itemProps3.xml><?xml version="1.0" encoding="utf-8"?>
<ds:datastoreItem xmlns:ds="http://schemas.openxmlformats.org/officeDocument/2006/customXml" ds:itemID="{441CECB0-6D56-494B-A752-C8ADDA662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Grand écran</PresentationFormat>
  <Paragraphs>39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Bodoni MT</vt:lpstr>
      <vt:lpstr>Calibri Light</vt:lpstr>
      <vt:lpstr>Goudy Old Style</vt:lpstr>
      <vt:lpstr>Wingdings</vt:lpstr>
      <vt:lpstr>Wingdings 2</vt:lpstr>
      <vt:lpstr>SlateVTI</vt:lpstr>
      <vt:lpstr>Thème 3 : Les écosystèmes et les services offerts par la nature à l’Homme</vt:lpstr>
      <vt:lpstr>Présentation PowerPoint</vt:lpstr>
      <vt:lpstr>Travail à réaliser</vt:lpstr>
      <vt:lpstr>Travail à réaliser</vt:lpstr>
      <vt:lpstr>Travail à réaliser</vt:lpstr>
      <vt:lpstr>Choix de la partie du cours à traiter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3 : Observons les écosystèmes et les services que nous rendent la nature</dc:title>
  <dc:creator>Emeline Masserand</dc:creator>
  <cp:lastModifiedBy>Julia Czarny</cp:lastModifiedBy>
  <cp:revision>12</cp:revision>
  <dcterms:created xsi:type="dcterms:W3CDTF">2020-01-26T16:29:36Z</dcterms:created>
  <dcterms:modified xsi:type="dcterms:W3CDTF">2022-11-14T14:46:59Z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0x01010058C5C091518CA64AA4E9B1D5DC702443</vt:lpwstr>
  </property>
  <property fmtid="{D5CDD505-2E9C-101B-9397-08002B2CF9AE}" pid="3" name="MediaServiceImageTags">
    <vt:lpwstr/>
  </property>
</Properties>
</file>