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23B2EA-1150-88CF-B17B-20161CAFF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6184A08-E7E9-ACF3-EA36-66A5A56B0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CB4E4D-1EC3-0C73-BC33-79644ED40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16C-72AD-4197-B4E7-7778BB55900A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B7C919-C104-5626-2384-DEF8EC891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26ECAC-AC61-DB0B-4865-A76F080AB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F35-36D0-4C46-A15A-893368088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08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A2F117-B7EA-61CA-2385-8C5E07E73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561FCB-3EAB-1028-C3C8-02F0C1DE2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722837-D1FE-98FC-F867-517962AB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16C-72AD-4197-B4E7-7778BB55900A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63FCD1-087B-39C7-7578-0B7797B3C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1AA17C-21F2-193F-9131-CECF643A5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F35-36D0-4C46-A15A-893368088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5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EB4FD23-08AF-F283-C059-BA87649A4F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C540152-180F-0056-9B76-03014105E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FCC151-4635-3CB5-78BA-3A4677DC4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16C-72AD-4197-B4E7-7778BB55900A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E19230-49FD-05F5-D4D0-36A5F18D2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678C17-8905-E64E-9269-6DA88CA95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F35-36D0-4C46-A15A-893368088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3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A5A5B2-5619-D4C5-609A-33B3D03E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7CEA58-A22E-289C-B9AA-5FFB68F2F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31BCA3-85A8-D6CF-DB13-0D19A40FD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16C-72AD-4197-B4E7-7778BB55900A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23AEBF-F921-E34F-7D4D-DB3920EE8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84218D-6A00-B4C5-5701-4A3C56B15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F35-36D0-4C46-A15A-893368088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88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827428-7D1C-4878-212F-0B6CC5EE8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DAB452-B1A5-018B-0A14-C5E2F8889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0DE446-49C2-4B26-E3F0-2B5CB5F87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16C-72AD-4197-B4E7-7778BB55900A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F766D4-5ABC-A21C-C046-0B674A731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A73196-51F6-AA7B-EB25-F131C4200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F35-36D0-4C46-A15A-893368088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0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AC432D-06A5-B1EC-D8CC-F67982DF9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E358B9-6303-D321-0273-CE1C6D8E5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1238E84-5CAE-D556-5512-084CBD2E9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8CAD44-45F3-2F93-ADF2-ADC678247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16C-72AD-4197-B4E7-7778BB55900A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359DF9-6DFE-D226-4EB0-323144137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1AC194-BE63-9736-5ED4-14D038662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F35-36D0-4C46-A15A-893368088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60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D067BC-5016-5F71-C9C4-4AD00D5CC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CEE929-3E9E-63C4-705D-3046E2C1A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1C32AB-C352-755B-0C6A-4411A92EB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F402B4-38A3-0666-D26A-538893CB5C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B11B809-128E-935A-1081-562A01CAAE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72376A2-7FCB-E012-4737-8BC81A10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16C-72AD-4197-B4E7-7778BB55900A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F157A2A-EF42-EE31-36B8-C456571F6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A1750D9-4A44-E31B-932F-CABDCA11A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F35-36D0-4C46-A15A-893368088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52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BC1579-7129-EA27-29E0-89C9DB01D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7F22BA3-A1A8-F777-F26E-C20981287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16C-72AD-4197-B4E7-7778BB55900A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F4C3E6-B1CC-4639-761D-B473AFB9F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250A2C6-B41D-DB68-97DD-828DC9D41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F35-36D0-4C46-A15A-893368088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51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8E76F6A-E324-6DC6-4470-B43B35DB6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16C-72AD-4197-B4E7-7778BB55900A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2DA7135-DADD-01BD-A273-94C38C224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FB2EEF-6DC6-9F94-8CEB-F043914BF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F35-36D0-4C46-A15A-893368088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78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EF3861-8084-2D95-0EBA-8CC3B6B60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FBF941-7E7E-C875-AD01-97B8797C6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8AD4E5D-3C7A-DE07-5265-AF17CF322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682112-0562-F179-FE81-10DC55C12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16C-72AD-4197-B4E7-7778BB55900A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474439-213D-F719-D58F-689B81403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8FB195-4138-FE96-B6EB-A21B3A1BA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F35-36D0-4C46-A15A-893368088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50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1F54CD-CD85-A161-ACAE-73A01BFF6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03178DF-E424-D77E-F73B-78B1FCC3B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819F6A-B08A-D98D-892B-637A65C61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D710AD-9BB3-950E-543C-ECEB495E2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16C-72AD-4197-B4E7-7778BB55900A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2013D5-0880-13D1-AA12-0B69D328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853035-97A7-2492-06B7-1F92898EB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F35-36D0-4C46-A15A-893368088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94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B07686-D648-98F9-60B9-5E6B50368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F2AF78-AD3B-1B92-4C90-6D80A911A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56A284-B0E5-6B2B-6593-5E86D0FFE4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DF16C-72AD-4197-B4E7-7778BB55900A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3790EE-9A66-EB05-9785-656226BE4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7748BB-E278-7075-8CE8-76D0F2FA8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F8F35-36D0-4C46-A15A-893368088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1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Ellipse 110">
            <a:extLst>
              <a:ext uri="{FF2B5EF4-FFF2-40B4-BE49-F238E27FC236}">
                <a16:creationId xmlns:a16="http://schemas.microsoft.com/office/drawing/2014/main" id="{97555650-FA3A-4E03-9D70-6FF153C8A1B6}"/>
              </a:ext>
            </a:extLst>
          </p:cNvPr>
          <p:cNvSpPr/>
          <p:nvPr/>
        </p:nvSpPr>
        <p:spPr>
          <a:xfrm>
            <a:off x="3048460" y="4774498"/>
            <a:ext cx="3009362" cy="6468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7F239FA7-D2DC-48BD-8B7A-9D10566ACE6C}"/>
              </a:ext>
            </a:extLst>
          </p:cNvPr>
          <p:cNvSpPr/>
          <p:nvPr/>
        </p:nvSpPr>
        <p:spPr>
          <a:xfrm>
            <a:off x="3741854" y="4882577"/>
            <a:ext cx="1764984" cy="24382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7F530431-6220-40E1-8406-EC636F2130F2}"/>
              </a:ext>
            </a:extLst>
          </p:cNvPr>
          <p:cNvSpPr/>
          <p:nvPr/>
        </p:nvSpPr>
        <p:spPr>
          <a:xfrm>
            <a:off x="3856856" y="4309192"/>
            <a:ext cx="3009362" cy="481547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85308C97-579E-41A6-B12F-6F1FF664C6B5}"/>
              </a:ext>
            </a:extLst>
          </p:cNvPr>
          <p:cNvSpPr/>
          <p:nvPr/>
        </p:nvSpPr>
        <p:spPr>
          <a:xfrm>
            <a:off x="2070885" y="6224525"/>
            <a:ext cx="953619" cy="393804"/>
          </a:xfrm>
          <a:prstGeom prst="ellipse">
            <a:avLst/>
          </a:prstGeom>
          <a:solidFill>
            <a:srgbClr val="CF6F49"/>
          </a:solidFill>
          <a:ln>
            <a:solidFill>
              <a:srgbClr val="CF6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665CA5B9-92DC-4E25-ADED-21A1FFF35EEA}"/>
              </a:ext>
            </a:extLst>
          </p:cNvPr>
          <p:cNvSpPr/>
          <p:nvPr/>
        </p:nvSpPr>
        <p:spPr>
          <a:xfrm>
            <a:off x="781653" y="5242115"/>
            <a:ext cx="1665684" cy="32757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4008D22D-B4D6-4039-AA5F-ED1F5F9E06A1}"/>
              </a:ext>
            </a:extLst>
          </p:cNvPr>
          <p:cNvSpPr/>
          <p:nvPr/>
        </p:nvSpPr>
        <p:spPr>
          <a:xfrm flipV="1">
            <a:off x="1134009" y="5329617"/>
            <a:ext cx="977809" cy="15599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326989FD-BEC5-45B9-A8A1-026C79781653}"/>
              </a:ext>
            </a:extLst>
          </p:cNvPr>
          <p:cNvSpPr/>
          <p:nvPr/>
        </p:nvSpPr>
        <p:spPr>
          <a:xfrm>
            <a:off x="1350355" y="3755319"/>
            <a:ext cx="843094" cy="33919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D402BA51-CD0B-4310-88D6-D07A63C9AF1B}"/>
              </a:ext>
            </a:extLst>
          </p:cNvPr>
          <p:cNvSpPr/>
          <p:nvPr/>
        </p:nvSpPr>
        <p:spPr>
          <a:xfrm>
            <a:off x="3435988" y="1744440"/>
            <a:ext cx="1038838" cy="594749"/>
          </a:xfrm>
          <a:prstGeom prst="ellipse">
            <a:avLst/>
          </a:prstGeom>
          <a:solidFill>
            <a:srgbClr val="20C7DE"/>
          </a:solidFill>
          <a:ln>
            <a:solidFill>
              <a:srgbClr val="20C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7EFBD876-9740-40B3-AFAD-427CF1650C8A}"/>
              </a:ext>
            </a:extLst>
          </p:cNvPr>
          <p:cNvSpPr/>
          <p:nvPr/>
        </p:nvSpPr>
        <p:spPr>
          <a:xfrm>
            <a:off x="3621247" y="1812619"/>
            <a:ext cx="668323" cy="46166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86FE6864-A745-4264-8C89-2F5E4A04E1CE}"/>
              </a:ext>
            </a:extLst>
          </p:cNvPr>
          <p:cNvSpPr/>
          <p:nvPr/>
        </p:nvSpPr>
        <p:spPr>
          <a:xfrm>
            <a:off x="4081670" y="5782764"/>
            <a:ext cx="1713449" cy="217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EF1BAE2E-71C1-420D-B92F-8D46B5406213}"/>
              </a:ext>
            </a:extLst>
          </p:cNvPr>
          <p:cNvSpPr/>
          <p:nvPr/>
        </p:nvSpPr>
        <p:spPr>
          <a:xfrm>
            <a:off x="9498595" y="2826303"/>
            <a:ext cx="2600587" cy="59659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09B993AA-35A6-49DC-9D69-0261E7B3E613}"/>
              </a:ext>
            </a:extLst>
          </p:cNvPr>
          <p:cNvSpPr/>
          <p:nvPr/>
        </p:nvSpPr>
        <p:spPr>
          <a:xfrm>
            <a:off x="7983527" y="3854612"/>
            <a:ext cx="2430010" cy="217016"/>
          </a:xfrm>
          <a:prstGeom prst="ellipse">
            <a:avLst/>
          </a:prstGeom>
          <a:solidFill>
            <a:srgbClr val="20C7DE"/>
          </a:solidFill>
          <a:ln>
            <a:solidFill>
              <a:srgbClr val="20C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FA053690-2AC5-4AA7-BA72-F7D30AFF243A}"/>
              </a:ext>
            </a:extLst>
          </p:cNvPr>
          <p:cNvSpPr/>
          <p:nvPr/>
        </p:nvSpPr>
        <p:spPr>
          <a:xfrm>
            <a:off x="7064934" y="3313783"/>
            <a:ext cx="1981198" cy="60544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A6004EE9-39DB-40B1-BB78-38BAE09D818B}"/>
              </a:ext>
            </a:extLst>
          </p:cNvPr>
          <p:cNvSpPr/>
          <p:nvPr/>
        </p:nvSpPr>
        <p:spPr>
          <a:xfrm>
            <a:off x="6518245" y="557994"/>
            <a:ext cx="2600587" cy="1186447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5FF1BE2-4B69-4DFC-9537-B86B2CB9BC65}"/>
              </a:ext>
            </a:extLst>
          </p:cNvPr>
          <p:cNvSpPr txBox="1"/>
          <p:nvPr/>
        </p:nvSpPr>
        <p:spPr>
          <a:xfrm>
            <a:off x="4310021" y="2658954"/>
            <a:ext cx="1770077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Réchauffement Climatique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3646E94-4A62-403B-8C3F-53797AF6A4BF}"/>
              </a:ext>
            </a:extLst>
          </p:cNvPr>
          <p:cNvSpPr txBox="1"/>
          <p:nvPr/>
        </p:nvSpPr>
        <p:spPr>
          <a:xfrm>
            <a:off x="6279051" y="2672733"/>
            <a:ext cx="164424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Pour comprendre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80D89BC-42B9-41F5-B174-70002A14524D}"/>
              </a:ext>
            </a:extLst>
          </p:cNvPr>
          <p:cNvSpPr txBox="1"/>
          <p:nvPr/>
        </p:nvSpPr>
        <p:spPr>
          <a:xfrm>
            <a:off x="7029974" y="838899"/>
            <a:ext cx="2013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Climat du passé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069F646-8B45-4AB8-BB11-7CF8D9C58C34}"/>
              </a:ext>
            </a:extLst>
          </p:cNvPr>
          <p:cNvSpPr txBox="1"/>
          <p:nvPr/>
        </p:nvSpPr>
        <p:spPr>
          <a:xfrm>
            <a:off x="6494717" y="1100014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Atmosphère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90729AE-F13A-459A-AB89-A87D1847AA2B}"/>
              </a:ext>
            </a:extLst>
          </p:cNvPr>
          <p:cNvSpPr txBox="1"/>
          <p:nvPr/>
        </p:nvSpPr>
        <p:spPr>
          <a:xfrm>
            <a:off x="7323589" y="1411848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Hydrosphère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75BA04E-F5B7-48F6-A70C-9CA3DF8B9488}"/>
              </a:ext>
            </a:extLst>
          </p:cNvPr>
          <p:cNvSpPr txBox="1"/>
          <p:nvPr/>
        </p:nvSpPr>
        <p:spPr>
          <a:xfrm>
            <a:off x="7873068" y="1105072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Couche d’ozone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584E0E9-7EF0-42EB-A650-49C439FF5A19}"/>
              </a:ext>
            </a:extLst>
          </p:cNvPr>
          <p:cNvSpPr txBox="1"/>
          <p:nvPr/>
        </p:nvSpPr>
        <p:spPr>
          <a:xfrm>
            <a:off x="7116662" y="575241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Cycle du carbone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2FACA27-770B-43E2-B125-12B3A08B8328}"/>
              </a:ext>
            </a:extLst>
          </p:cNvPr>
          <p:cNvSpPr/>
          <p:nvPr/>
        </p:nvSpPr>
        <p:spPr>
          <a:xfrm>
            <a:off x="8500846" y="1550399"/>
            <a:ext cx="2600587" cy="108091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B9514CF-011F-4D80-B193-7F319A4B1CFC}"/>
              </a:ext>
            </a:extLst>
          </p:cNvPr>
          <p:cNvSpPr txBox="1"/>
          <p:nvPr/>
        </p:nvSpPr>
        <p:spPr>
          <a:xfrm>
            <a:off x="9373302" y="1927912"/>
            <a:ext cx="662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Climat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634DEA7-1EDF-43B1-9830-08DADE5516AF}"/>
              </a:ext>
            </a:extLst>
          </p:cNvPr>
          <p:cNvSpPr txBox="1"/>
          <p:nvPr/>
        </p:nvSpPr>
        <p:spPr>
          <a:xfrm>
            <a:off x="8848990" y="1671211"/>
            <a:ext cx="1839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Météorologie/climatologie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67BAFA7-8372-4E44-8080-881670464665}"/>
              </a:ext>
            </a:extLst>
          </p:cNvPr>
          <p:cNvSpPr txBox="1"/>
          <p:nvPr/>
        </p:nvSpPr>
        <p:spPr>
          <a:xfrm>
            <a:off x="9675305" y="2216429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Outils de mesure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FF7077D-38B7-42AF-AF0B-803D5A7CB147}"/>
              </a:ext>
            </a:extLst>
          </p:cNvPr>
          <p:cNvSpPr txBox="1"/>
          <p:nvPr/>
        </p:nvSpPr>
        <p:spPr>
          <a:xfrm>
            <a:off x="8848990" y="2254435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Indicateurs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DBFC28D-84E5-402C-905A-56CA0328755A}"/>
              </a:ext>
            </a:extLst>
          </p:cNvPr>
          <p:cNvSpPr txBox="1"/>
          <p:nvPr/>
        </p:nvSpPr>
        <p:spPr>
          <a:xfrm>
            <a:off x="7064933" y="3515884"/>
            <a:ext cx="1757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Modèles climatiques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0F0DB43-CA0A-4B93-BCEA-E9AAD2588DB6}"/>
              </a:ext>
            </a:extLst>
          </p:cNvPr>
          <p:cNvSpPr txBox="1"/>
          <p:nvPr/>
        </p:nvSpPr>
        <p:spPr>
          <a:xfrm>
            <a:off x="7947174" y="3297984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Simulations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E74274A-9ABD-4D85-B838-4482D70DD97B}"/>
              </a:ext>
            </a:extLst>
          </p:cNvPr>
          <p:cNvSpPr txBox="1"/>
          <p:nvPr/>
        </p:nvSpPr>
        <p:spPr>
          <a:xfrm>
            <a:off x="8134529" y="3814130"/>
            <a:ext cx="2279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Scénario de transition écologique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2195FFF-FB67-4386-BFBA-6D743FD3F026}"/>
              </a:ext>
            </a:extLst>
          </p:cNvPr>
          <p:cNvSpPr txBox="1"/>
          <p:nvPr/>
        </p:nvSpPr>
        <p:spPr>
          <a:xfrm>
            <a:off x="4173947" y="5757824"/>
            <a:ext cx="165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Créativité scientifique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2C53FCA-F57D-499A-9076-C7DDBFF5FB1E}"/>
              </a:ext>
            </a:extLst>
          </p:cNvPr>
          <p:cNvSpPr txBox="1"/>
          <p:nvPr/>
        </p:nvSpPr>
        <p:spPr>
          <a:xfrm>
            <a:off x="9786622" y="3075154"/>
            <a:ext cx="1981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Intelligence	artificielle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D09B3F8-AC0C-488B-A85C-83BAE54AC500}"/>
              </a:ext>
            </a:extLst>
          </p:cNvPr>
          <p:cNvSpPr txBox="1"/>
          <p:nvPr/>
        </p:nvSpPr>
        <p:spPr>
          <a:xfrm>
            <a:off x="9782426" y="2854076"/>
            <a:ext cx="165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Programmation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A29DD74-7767-42F1-92F8-6D12E045E4EC}"/>
              </a:ext>
            </a:extLst>
          </p:cNvPr>
          <p:cNvSpPr txBox="1"/>
          <p:nvPr/>
        </p:nvSpPr>
        <p:spPr>
          <a:xfrm>
            <a:off x="11177098" y="2896867"/>
            <a:ext cx="756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Ethique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74E5264B-61E8-4F39-BDAD-E974FE1442F9}"/>
              </a:ext>
            </a:extLst>
          </p:cNvPr>
          <p:cNvSpPr/>
          <p:nvPr/>
        </p:nvSpPr>
        <p:spPr>
          <a:xfrm>
            <a:off x="7284444" y="4553999"/>
            <a:ext cx="2167157" cy="843904"/>
          </a:xfrm>
          <a:prstGeom prst="ellipse">
            <a:avLst/>
          </a:prstGeom>
          <a:solidFill>
            <a:srgbClr val="20C7DE"/>
          </a:solidFill>
          <a:ln>
            <a:solidFill>
              <a:srgbClr val="20C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6D73446-F1E9-4626-A227-F81F38FA1D58}"/>
              </a:ext>
            </a:extLst>
          </p:cNvPr>
          <p:cNvSpPr txBox="1"/>
          <p:nvPr/>
        </p:nvSpPr>
        <p:spPr>
          <a:xfrm>
            <a:off x="7605587" y="4795386"/>
            <a:ext cx="1498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Société carbonée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E5454A0-7B9C-4E02-B0F5-13CFED9C6F3F}"/>
              </a:ext>
            </a:extLst>
          </p:cNvPr>
          <p:cNvSpPr txBox="1"/>
          <p:nvPr/>
        </p:nvSpPr>
        <p:spPr>
          <a:xfrm>
            <a:off x="7611615" y="4553998"/>
            <a:ext cx="1839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Empreinte carbone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CB03C77B-8D48-444C-9206-5995F6371413}"/>
              </a:ext>
            </a:extLst>
          </p:cNvPr>
          <p:cNvSpPr txBox="1"/>
          <p:nvPr/>
        </p:nvSpPr>
        <p:spPr>
          <a:xfrm>
            <a:off x="8443699" y="5045006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Croissance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4C3777B-DF0D-4AC9-9A88-DC8B8C44EE14}"/>
              </a:ext>
            </a:extLst>
          </p:cNvPr>
          <p:cNvSpPr txBox="1"/>
          <p:nvPr/>
        </p:nvSpPr>
        <p:spPr>
          <a:xfrm>
            <a:off x="7422862" y="5030602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Richesse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4E1483CA-D7C4-41F6-85D8-E2A3D279CDF3}"/>
              </a:ext>
            </a:extLst>
          </p:cNvPr>
          <p:cNvSpPr/>
          <p:nvPr/>
        </p:nvSpPr>
        <p:spPr>
          <a:xfrm>
            <a:off x="10132505" y="4562241"/>
            <a:ext cx="1713449" cy="217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5A889FE-37F1-424A-8FC3-C311F1ED47DF}"/>
              </a:ext>
            </a:extLst>
          </p:cNvPr>
          <p:cNvSpPr txBox="1"/>
          <p:nvPr/>
        </p:nvSpPr>
        <p:spPr>
          <a:xfrm>
            <a:off x="10343273" y="4514085"/>
            <a:ext cx="19756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Démographie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D384D00D-00FD-4338-92FB-8F9B130EB23A}"/>
              </a:ext>
            </a:extLst>
          </p:cNvPr>
          <p:cNvSpPr txBox="1"/>
          <p:nvPr/>
        </p:nvSpPr>
        <p:spPr>
          <a:xfrm>
            <a:off x="2779553" y="2420965"/>
            <a:ext cx="82212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Causes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135F1B26-7640-49E7-9B46-E4DAD051DB75}"/>
              </a:ext>
            </a:extLst>
          </p:cNvPr>
          <p:cNvSpPr/>
          <p:nvPr/>
        </p:nvSpPr>
        <p:spPr>
          <a:xfrm>
            <a:off x="977114" y="1101420"/>
            <a:ext cx="1981198" cy="474323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9A90A69F-971D-44B1-9EFE-752F1BCC77C0}"/>
              </a:ext>
            </a:extLst>
          </p:cNvPr>
          <p:cNvSpPr txBox="1"/>
          <p:nvPr/>
        </p:nvSpPr>
        <p:spPr>
          <a:xfrm>
            <a:off x="1859354" y="1085621"/>
            <a:ext cx="827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Décharges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A82890A3-F49C-4810-8C8B-5F73F7876C41}"/>
              </a:ext>
            </a:extLst>
          </p:cNvPr>
          <p:cNvSpPr txBox="1"/>
          <p:nvPr/>
        </p:nvSpPr>
        <p:spPr>
          <a:xfrm>
            <a:off x="2027135" y="1298744"/>
            <a:ext cx="827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Ciments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46BC49-5874-4477-B051-528905C4F39B}"/>
              </a:ext>
            </a:extLst>
          </p:cNvPr>
          <p:cNvSpPr txBox="1"/>
          <p:nvPr/>
        </p:nvSpPr>
        <p:spPr>
          <a:xfrm>
            <a:off x="1028846" y="1265642"/>
            <a:ext cx="1096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Déforestation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E2BF4CE0-BF5D-4C66-BBDC-A51EF80D4144}"/>
              </a:ext>
            </a:extLst>
          </p:cNvPr>
          <p:cNvSpPr/>
          <p:nvPr/>
        </p:nvSpPr>
        <p:spPr>
          <a:xfrm>
            <a:off x="1978398" y="1673707"/>
            <a:ext cx="1271633" cy="47769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FB8D267B-4E6D-4A4B-BD7A-0B2951902F5B}"/>
              </a:ext>
            </a:extLst>
          </p:cNvPr>
          <p:cNvSpPr txBox="1"/>
          <p:nvPr/>
        </p:nvSpPr>
        <p:spPr>
          <a:xfrm>
            <a:off x="2326542" y="1676159"/>
            <a:ext cx="525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GES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27EB44DA-1603-4F7B-94C6-9A4FFCAA80A0}"/>
              </a:ext>
            </a:extLst>
          </p:cNvPr>
          <p:cNvSpPr txBox="1"/>
          <p:nvPr/>
        </p:nvSpPr>
        <p:spPr>
          <a:xfrm>
            <a:off x="2053200" y="1874401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Forçage radiatif</a:t>
            </a: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0F8AD3B2-37C4-4609-B395-340FA4C4FABB}"/>
              </a:ext>
            </a:extLst>
          </p:cNvPr>
          <p:cNvSpPr/>
          <p:nvPr/>
        </p:nvSpPr>
        <p:spPr>
          <a:xfrm>
            <a:off x="3766657" y="1929468"/>
            <a:ext cx="377504" cy="23479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3254AF1D-A7A3-49BD-BF05-CC6A0849B64C}"/>
              </a:ext>
            </a:extLst>
          </p:cNvPr>
          <p:cNvSpPr txBox="1"/>
          <p:nvPr/>
        </p:nvSpPr>
        <p:spPr>
          <a:xfrm>
            <a:off x="3435989" y="1827706"/>
            <a:ext cx="1038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Combustibles fossiles</a:t>
            </a: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626E80E0-5693-40E5-AA80-837497D6E3E2}"/>
              </a:ext>
            </a:extLst>
          </p:cNvPr>
          <p:cNvSpPr/>
          <p:nvPr/>
        </p:nvSpPr>
        <p:spPr>
          <a:xfrm>
            <a:off x="4535990" y="1436674"/>
            <a:ext cx="1247370" cy="510215"/>
          </a:xfrm>
          <a:prstGeom prst="ellipse">
            <a:avLst/>
          </a:prstGeom>
          <a:solidFill>
            <a:srgbClr val="20C7DE"/>
          </a:solidFill>
          <a:ln>
            <a:solidFill>
              <a:srgbClr val="20C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8000ADBB-A947-4B36-B835-C839F11902A7}"/>
              </a:ext>
            </a:extLst>
          </p:cNvPr>
          <p:cNvSpPr txBox="1"/>
          <p:nvPr/>
        </p:nvSpPr>
        <p:spPr>
          <a:xfrm>
            <a:off x="4543684" y="1635092"/>
            <a:ext cx="1839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Pollution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998DF796-26E7-46DD-A6AB-BB75949565E1}"/>
              </a:ext>
            </a:extLst>
          </p:cNvPr>
          <p:cNvSpPr txBox="1"/>
          <p:nvPr/>
        </p:nvSpPr>
        <p:spPr>
          <a:xfrm>
            <a:off x="5177347" y="1410032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Santé</a:t>
            </a: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5A5827FC-6F7B-4D86-BC55-68A4C3EB7E6D}"/>
              </a:ext>
            </a:extLst>
          </p:cNvPr>
          <p:cNvSpPr/>
          <p:nvPr/>
        </p:nvSpPr>
        <p:spPr>
          <a:xfrm>
            <a:off x="4911052" y="1943377"/>
            <a:ext cx="872459" cy="277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2C58E70A-E8C5-4F3D-8DFC-DF7CF0E89948}"/>
              </a:ext>
            </a:extLst>
          </p:cNvPr>
          <p:cNvSpPr txBox="1"/>
          <p:nvPr/>
        </p:nvSpPr>
        <p:spPr>
          <a:xfrm>
            <a:off x="4901073" y="1951825"/>
            <a:ext cx="922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Biodiversité</a:t>
            </a:r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3767313B-2B0D-4613-A4AD-8B37DB7C0A14}"/>
              </a:ext>
            </a:extLst>
          </p:cNvPr>
          <p:cNvSpPr/>
          <p:nvPr/>
        </p:nvSpPr>
        <p:spPr>
          <a:xfrm>
            <a:off x="3065472" y="1082807"/>
            <a:ext cx="843094" cy="468343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9F8AF830-1D10-4081-B6DE-F495C6890A7C}"/>
              </a:ext>
            </a:extLst>
          </p:cNvPr>
          <p:cNvSpPr/>
          <p:nvPr/>
        </p:nvSpPr>
        <p:spPr>
          <a:xfrm>
            <a:off x="3233254" y="1225847"/>
            <a:ext cx="503338" cy="186001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E308F24B-2044-4B24-9990-CFEC2525CD1F}"/>
              </a:ext>
            </a:extLst>
          </p:cNvPr>
          <p:cNvSpPr txBox="1"/>
          <p:nvPr/>
        </p:nvSpPr>
        <p:spPr>
          <a:xfrm>
            <a:off x="3093437" y="1088795"/>
            <a:ext cx="782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Activités agricoles</a:t>
            </a:r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027AD9B3-7395-4293-86CF-9745754324A0}"/>
              </a:ext>
            </a:extLst>
          </p:cNvPr>
          <p:cNvSpPr/>
          <p:nvPr/>
        </p:nvSpPr>
        <p:spPr>
          <a:xfrm rot="1136573">
            <a:off x="687425" y="727647"/>
            <a:ext cx="3916447" cy="16100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04836B2C-0B6E-4D91-9D2A-002AE3CDA1F3}"/>
              </a:ext>
            </a:extLst>
          </p:cNvPr>
          <p:cNvSpPr txBox="1"/>
          <p:nvPr/>
        </p:nvSpPr>
        <p:spPr>
          <a:xfrm>
            <a:off x="939567" y="653572"/>
            <a:ext cx="1839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Activités anthropiques</a:t>
            </a: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2BFECAED-472A-4086-99DF-27EB83D18DC7}"/>
              </a:ext>
            </a:extLst>
          </p:cNvPr>
          <p:cNvSpPr/>
          <p:nvPr/>
        </p:nvSpPr>
        <p:spPr>
          <a:xfrm>
            <a:off x="2288448" y="293604"/>
            <a:ext cx="2186378" cy="217016"/>
          </a:xfrm>
          <a:prstGeom prst="ellipse">
            <a:avLst/>
          </a:prstGeom>
          <a:solidFill>
            <a:srgbClr val="A54C0F"/>
          </a:solidFill>
          <a:ln>
            <a:solidFill>
              <a:srgbClr val="A54C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F719647D-15CA-45A1-8A5A-EB89141CF742}"/>
              </a:ext>
            </a:extLst>
          </p:cNvPr>
          <p:cNvSpPr txBox="1"/>
          <p:nvPr/>
        </p:nvSpPr>
        <p:spPr>
          <a:xfrm>
            <a:off x="2499216" y="245448"/>
            <a:ext cx="19756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Evolution de l’Homme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468FB364-7D6E-43F3-8619-C111B99EB3D6}"/>
              </a:ext>
            </a:extLst>
          </p:cNvPr>
          <p:cNvSpPr txBox="1"/>
          <p:nvPr/>
        </p:nvSpPr>
        <p:spPr>
          <a:xfrm>
            <a:off x="2279498" y="3558666"/>
            <a:ext cx="141773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Conséquences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38A8FB75-BEC6-49F7-A81C-A89A5F8D69B0}"/>
              </a:ext>
            </a:extLst>
          </p:cNvPr>
          <p:cNvSpPr txBox="1"/>
          <p:nvPr/>
        </p:nvSpPr>
        <p:spPr>
          <a:xfrm>
            <a:off x="4757786" y="3507387"/>
            <a:ext cx="104023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Solutions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04115950-BD89-4074-A4A2-A60046D54F03}"/>
              </a:ext>
            </a:extLst>
          </p:cNvPr>
          <p:cNvSpPr txBox="1"/>
          <p:nvPr/>
        </p:nvSpPr>
        <p:spPr>
          <a:xfrm>
            <a:off x="8429541" y="383674"/>
            <a:ext cx="412457" cy="30777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1.1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1773498-E9D4-4B17-BB58-6F15A12E1AD0}"/>
              </a:ext>
            </a:extLst>
          </p:cNvPr>
          <p:cNvSpPr txBox="1"/>
          <p:nvPr/>
        </p:nvSpPr>
        <p:spPr>
          <a:xfrm>
            <a:off x="10624663" y="1428179"/>
            <a:ext cx="412457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1.2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E1F5B148-B6F0-4AD3-ACD9-B0AF59ADA64F}"/>
              </a:ext>
            </a:extLst>
          </p:cNvPr>
          <p:cNvSpPr txBox="1"/>
          <p:nvPr/>
        </p:nvSpPr>
        <p:spPr>
          <a:xfrm>
            <a:off x="8869966" y="3200675"/>
            <a:ext cx="412457" cy="3077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1.3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3ECEA802-640C-4A48-926D-CD2CCE098C51}"/>
              </a:ext>
            </a:extLst>
          </p:cNvPr>
          <p:cNvSpPr txBox="1"/>
          <p:nvPr/>
        </p:nvSpPr>
        <p:spPr>
          <a:xfrm>
            <a:off x="11603884" y="2632751"/>
            <a:ext cx="412457" cy="30777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3.5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BBC7E3F0-6D67-405F-AC50-15651CC1BB54}"/>
              </a:ext>
            </a:extLst>
          </p:cNvPr>
          <p:cNvSpPr txBox="1"/>
          <p:nvPr/>
        </p:nvSpPr>
        <p:spPr>
          <a:xfrm>
            <a:off x="11554438" y="4337492"/>
            <a:ext cx="412457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3.4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25312CF3-E539-48BD-B6C2-1A54B8B1E719}"/>
              </a:ext>
            </a:extLst>
          </p:cNvPr>
          <p:cNvSpPr txBox="1"/>
          <p:nvPr/>
        </p:nvSpPr>
        <p:spPr>
          <a:xfrm>
            <a:off x="9156763" y="4520219"/>
            <a:ext cx="412457" cy="307777"/>
          </a:xfrm>
          <a:prstGeom prst="rect">
            <a:avLst/>
          </a:prstGeom>
          <a:solidFill>
            <a:srgbClr val="20C7DE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1.4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0D629C60-2FE5-47B1-8AEE-57D26AE8819D}"/>
              </a:ext>
            </a:extLst>
          </p:cNvPr>
          <p:cNvSpPr txBox="1"/>
          <p:nvPr/>
        </p:nvSpPr>
        <p:spPr>
          <a:xfrm>
            <a:off x="4227802" y="39668"/>
            <a:ext cx="412457" cy="307777"/>
          </a:xfrm>
          <a:prstGeom prst="rect">
            <a:avLst/>
          </a:prstGeom>
          <a:solidFill>
            <a:srgbClr val="A54C0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3.3</a:t>
            </a: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76835D0F-D1CA-45DC-B098-6BABF31EAE6C}"/>
              </a:ext>
            </a:extLst>
          </p:cNvPr>
          <p:cNvSpPr/>
          <p:nvPr/>
        </p:nvSpPr>
        <p:spPr>
          <a:xfrm>
            <a:off x="249504" y="4076305"/>
            <a:ext cx="1046879" cy="47769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9AE2C8F5-AA74-4EE6-AA09-C73BA4F1FF96}"/>
              </a:ext>
            </a:extLst>
          </p:cNvPr>
          <p:cNvSpPr txBox="1"/>
          <p:nvPr/>
        </p:nvSpPr>
        <p:spPr>
          <a:xfrm>
            <a:off x="474958" y="4078757"/>
            <a:ext cx="647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Glace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DED9DCED-EBA4-4311-94D6-26555A1FA48B}"/>
              </a:ext>
            </a:extLst>
          </p:cNvPr>
          <p:cNvSpPr txBox="1"/>
          <p:nvPr/>
        </p:nvSpPr>
        <p:spPr>
          <a:xfrm>
            <a:off x="324306" y="4276999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Permafrost</a:t>
            </a: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23718C48-058B-40CE-BEB0-7FD755874D49}"/>
              </a:ext>
            </a:extLst>
          </p:cNvPr>
          <p:cNvSpPr/>
          <p:nvPr/>
        </p:nvSpPr>
        <p:spPr>
          <a:xfrm>
            <a:off x="1450855" y="3840980"/>
            <a:ext cx="654548" cy="17722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8097BDC8-2F18-4912-8926-3CCE06E18C20}"/>
              </a:ext>
            </a:extLst>
          </p:cNvPr>
          <p:cNvSpPr txBox="1"/>
          <p:nvPr/>
        </p:nvSpPr>
        <p:spPr>
          <a:xfrm>
            <a:off x="1284216" y="3757964"/>
            <a:ext cx="1065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Température</a:t>
            </a:r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2C74A9D9-70F6-42C9-8CBD-7C9A6FD5C0E7}"/>
              </a:ext>
            </a:extLst>
          </p:cNvPr>
          <p:cNvSpPr/>
          <p:nvPr/>
        </p:nvSpPr>
        <p:spPr>
          <a:xfrm>
            <a:off x="660198" y="4634491"/>
            <a:ext cx="1722628" cy="468343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7CCCA99B-BC2D-4B6C-ADC4-EC309609D8D1}"/>
              </a:ext>
            </a:extLst>
          </p:cNvPr>
          <p:cNvSpPr txBox="1"/>
          <p:nvPr/>
        </p:nvSpPr>
        <p:spPr>
          <a:xfrm>
            <a:off x="703454" y="4676737"/>
            <a:ext cx="1748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Dérèglement climatique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57D83F04-7036-4CCA-9967-490E63DBB0EF}"/>
              </a:ext>
            </a:extLst>
          </p:cNvPr>
          <p:cNvSpPr txBox="1"/>
          <p:nvPr/>
        </p:nvSpPr>
        <p:spPr>
          <a:xfrm>
            <a:off x="803539" y="4816018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Acidification océans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2D8C6C4F-8AF9-4729-A51D-5B716D5DDF1D}"/>
              </a:ext>
            </a:extLst>
          </p:cNvPr>
          <p:cNvSpPr txBox="1"/>
          <p:nvPr/>
        </p:nvSpPr>
        <p:spPr>
          <a:xfrm>
            <a:off x="727276" y="5267104"/>
            <a:ext cx="1845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Biodiversité/écosystèmes</a:t>
            </a: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23064AE2-E04B-43AF-876C-824AE160D095}"/>
              </a:ext>
            </a:extLst>
          </p:cNvPr>
          <p:cNvSpPr/>
          <p:nvPr/>
        </p:nvSpPr>
        <p:spPr>
          <a:xfrm rot="16200000">
            <a:off x="417376" y="3275001"/>
            <a:ext cx="2105163" cy="284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11AC7DDF-1CA5-4663-8B8B-5FA9ABB4BACD}"/>
              </a:ext>
            </a:extLst>
          </p:cNvPr>
          <p:cNvSpPr/>
          <p:nvPr/>
        </p:nvSpPr>
        <p:spPr>
          <a:xfrm>
            <a:off x="454047" y="5860066"/>
            <a:ext cx="2233019" cy="4960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A0711F27-2717-4D15-B319-7CA5E9D8ED88}"/>
              </a:ext>
            </a:extLst>
          </p:cNvPr>
          <p:cNvSpPr txBox="1"/>
          <p:nvPr/>
        </p:nvSpPr>
        <p:spPr>
          <a:xfrm>
            <a:off x="547528" y="5883631"/>
            <a:ext cx="1087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Quantification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22FA6D0A-5033-42C1-87F7-A07BB260E50E}"/>
              </a:ext>
            </a:extLst>
          </p:cNvPr>
          <p:cNvSpPr txBox="1"/>
          <p:nvPr/>
        </p:nvSpPr>
        <p:spPr>
          <a:xfrm>
            <a:off x="1028846" y="6075827"/>
            <a:ext cx="949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Simulations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4260C7CB-BF99-42B5-BE38-1FCA068F0771}"/>
              </a:ext>
            </a:extLst>
          </p:cNvPr>
          <p:cNvSpPr txBox="1"/>
          <p:nvPr/>
        </p:nvSpPr>
        <p:spPr>
          <a:xfrm>
            <a:off x="1590208" y="5880351"/>
            <a:ext cx="1845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Extinctions</a:t>
            </a:r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A2E48960-A08F-4EFB-89B5-65FB338CCACF}"/>
              </a:ext>
            </a:extLst>
          </p:cNvPr>
          <p:cNvSpPr/>
          <p:nvPr/>
        </p:nvSpPr>
        <p:spPr>
          <a:xfrm>
            <a:off x="2265045" y="6331814"/>
            <a:ext cx="586508" cy="20736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811F6E67-D890-4C82-B92E-D984F08BC935}"/>
              </a:ext>
            </a:extLst>
          </p:cNvPr>
          <p:cNvSpPr txBox="1"/>
          <p:nvPr/>
        </p:nvSpPr>
        <p:spPr>
          <a:xfrm>
            <a:off x="2151352" y="6275351"/>
            <a:ext cx="793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Evolution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E44C72AC-258B-48BB-82AD-45547F64EDA3}"/>
              </a:ext>
            </a:extLst>
          </p:cNvPr>
          <p:cNvSpPr txBox="1"/>
          <p:nvPr/>
        </p:nvSpPr>
        <p:spPr>
          <a:xfrm>
            <a:off x="147631" y="5758124"/>
            <a:ext cx="412457" cy="307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3.1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71783D92-4EF5-44D4-A854-D14FC78DF61B}"/>
              </a:ext>
            </a:extLst>
          </p:cNvPr>
          <p:cNvSpPr txBox="1"/>
          <p:nvPr/>
        </p:nvSpPr>
        <p:spPr>
          <a:xfrm>
            <a:off x="2822815" y="6016067"/>
            <a:ext cx="412457" cy="307777"/>
          </a:xfrm>
          <a:prstGeom prst="rect">
            <a:avLst/>
          </a:prstGeom>
          <a:solidFill>
            <a:srgbClr val="CF6F4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3.2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12928108-55BF-41F2-B675-330B4D79D60A}"/>
              </a:ext>
            </a:extLst>
          </p:cNvPr>
          <p:cNvSpPr txBox="1"/>
          <p:nvPr/>
        </p:nvSpPr>
        <p:spPr>
          <a:xfrm>
            <a:off x="247818" y="6514890"/>
            <a:ext cx="412457" cy="30777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3.5</a:t>
            </a: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D4112970-3C34-4E7B-928A-83493505D5F1}"/>
              </a:ext>
            </a:extLst>
          </p:cNvPr>
          <p:cNvSpPr/>
          <p:nvPr/>
        </p:nvSpPr>
        <p:spPr>
          <a:xfrm>
            <a:off x="1502825" y="4181816"/>
            <a:ext cx="1083925" cy="33855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9EB03843-B480-4798-97E1-E55D75D27FFA}"/>
              </a:ext>
            </a:extLst>
          </p:cNvPr>
          <p:cNvSpPr txBox="1"/>
          <p:nvPr/>
        </p:nvSpPr>
        <p:spPr>
          <a:xfrm>
            <a:off x="1534284" y="4183737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Niveau marin</a:t>
            </a: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FBA25520-C634-41C9-A4C6-535FB8060241}"/>
              </a:ext>
            </a:extLst>
          </p:cNvPr>
          <p:cNvSpPr/>
          <p:nvPr/>
        </p:nvSpPr>
        <p:spPr>
          <a:xfrm>
            <a:off x="3955407" y="3946999"/>
            <a:ext cx="2371550" cy="27035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FC605FAA-269C-4530-B1B7-F9D2FE3B45DF}"/>
              </a:ext>
            </a:extLst>
          </p:cNvPr>
          <p:cNvSpPr txBox="1"/>
          <p:nvPr/>
        </p:nvSpPr>
        <p:spPr>
          <a:xfrm>
            <a:off x="3966906" y="3956760"/>
            <a:ext cx="2371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Amortisseurs (océans et végétaux)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07CF569F-3597-4153-B637-1D8B25B4817A}"/>
              </a:ext>
            </a:extLst>
          </p:cNvPr>
          <p:cNvSpPr txBox="1"/>
          <p:nvPr/>
        </p:nvSpPr>
        <p:spPr>
          <a:xfrm>
            <a:off x="3847125" y="4368270"/>
            <a:ext cx="2371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Energie sans combustion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70A907BA-B6E3-4E8A-9A13-9250232B4754}"/>
              </a:ext>
            </a:extLst>
          </p:cNvPr>
          <p:cNvSpPr txBox="1"/>
          <p:nvPr/>
        </p:nvSpPr>
        <p:spPr>
          <a:xfrm>
            <a:off x="3019811" y="4741571"/>
            <a:ext cx="184578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Mécanique</a:t>
            </a:r>
          </a:p>
          <a:p>
            <a:pPr algn="ctr"/>
            <a:r>
              <a:rPr lang="fr-FR" sz="1100" dirty="0"/>
              <a:t>(éolien, barrage, nucléaire…)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220CDE2F-BDD1-4460-948C-3630E15552A0}"/>
              </a:ext>
            </a:extLst>
          </p:cNvPr>
          <p:cNvSpPr txBox="1"/>
          <p:nvPr/>
        </p:nvSpPr>
        <p:spPr>
          <a:xfrm>
            <a:off x="3715236" y="6019130"/>
            <a:ext cx="412457" cy="30777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3.5</a:t>
            </a:r>
          </a:p>
        </p:txBody>
      </p:sp>
      <p:sp>
        <p:nvSpPr>
          <p:cNvPr id="107" name="ZoneTexte 106">
            <a:extLst>
              <a:ext uri="{FF2B5EF4-FFF2-40B4-BE49-F238E27FC236}">
                <a16:creationId xmlns:a16="http://schemas.microsoft.com/office/drawing/2014/main" id="{2C908504-41C7-4B69-B729-69A1C1021C71}"/>
              </a:ext>
            </a:extLst>
          </p:cNvPr>
          <p:cNvSpPr txBox="1"/>
          <p:nvPr/>
        </p:nvSpPr>
        <p:spPr>
          <a:xfrm>
            <a:off x="5609617" y="4319198"/>
            <a:ext cx="1206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Electrochimique </a:t>
            </a:r>
            <a:r>
              <a:rPr lang="fr-FR" sz="1100" dirty="0"/>
              <a:t>(piles…)</a:t>
            </a:r>
            <a:endParaRPr lang="fr-FR" sz="1200" dirty="0"/>
          </a:p>
        </p:txBody>
      </p:sp>
      <p:sp>
        <p:nvSpPr>
          <p:cNvPr id="108" name="ZoneTexte 107">
            <a:extLst>
              <a:ext uri="{FF2B5EF4-FFF2-40B4-BE49-F238E27FC236}">
                <a16:creationId xmlns:a16="http://schemas.microsoft.com/office/drawing/2014/main" id="{EA9223F6-1764-469A-B7E0-079425C97F1B}"/>
              </a:ext>
            </a:extLst>
          </p:cNvPr>
          <p:cNvSpPr txBox="1"/>
          <p:nvPr/>
        </p:nvSpPr>
        <p:spPr>
          <a:xfrm>
            <a:off x="4718926" y="4832757"/>
            <a:ext cx="1395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Solaire </a:t>
            </a:r>
            <a:r>
              <a:rPr lang="fr-FR" sz="1100" dirty="0"/>
              <a:t>(photovoltaïque…)</a:t>
            </a:r>
            <a:endParaRPr lang="fr-FR" sz="1200" dirty="0"/>
          </a:p>
        </p:txBody>
      </p:sp>
      <p:sp>
        <p:nvSpPr>
          <p:cNvPr id="112" name="ZoneTexte 111">
            <a:extLst>
              <a:ext uri="{FF2B5EF4-FFF2-40B4-BE49-F238E27FC236}">
                <a16:creationId xmlns:a16="http://schemas.microsoft.com/office/drawing/2014/main" id="{8B73CBA0-C298-4705-B1A2-C8953CB92239}"/>
              </a:ext>
            </a:extLst>
          </p:cNvPr>
          <p:cNvSpPr txBox="1"/>
          <p:nvPr/>
        </p:nvSpPr>
        <p:spPr>
          <a:xfrm>
            <a:off x="3245862" y="5139032"/>
            <a:ext cx="1845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Alternateur/induction</a:t>
            </a:r>
            <a:endParaRPr lang="fr-FR" sz="1100" dirty="0"/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E7CF5675-FF8A-414F-A7C9-06BCBC4C8DF8}"/>
              </a:ext>
            </a:extLst>
          </p:cNvPr>
          <p:cNvSpPr txBox="1"/>
          <p:nvPr/>
        </p:nvSpPr>
        <p:spPr>
          <a:xfrm>
            <a:off x="6733320" y="4264755"/>
            <a:ext cx="412457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2.2</a:t>
            </a: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D97EC0CF-2458-42C0-8147-F04A14444F2F}"/>
              </a:ext>
            </a:extLst>
          </p:cNvPr>
          <p:cNvSpPr txBox="1"/>
          <p:nvPr/>
        </p:nvSpPr>
        <p:spPr>
          <a:xfrm>
            <a:off x="2919359" y="5190579"/>
            <a:ext cx="412457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2.1</a:t>
            </a:r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D7C4C751-E45E-46FE-967F-7843D5F9C0F0}"/>
              </a:ext>
            </a:extLst>
          </p:cNvPr>
          <p:cNvSpPr/>
          <p:nvPr/>
        </p:nvSpPr>
        <p:spPr>
          <a:xfrm>
            <a:off x="6471721" y="5690398"/>
            <a:ext cx="1730489" cy="33040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7C36A26D-456B-4155-8884-E4815E35062C}"/>
              </a:ext>
            </a:extLst>
          </p:cNvPr>
          <p:cNvSpPr txBox="1"/>
          <p:nvPr/>
        </p:nvSpPr>
        <p:spPr>
          <a:xfrm>
            <a:off x="6303536" y="5308291"/>
            <a:ext cx="95431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Problèmes</a:t>
            </a:r>
          </a:p>
        </p:txBody>
      </p:sp>
      <p:sp>
        <p:nvSpPr>
          <p:cNvPr id="118" name="Accolade fermante 117">
            <a:extLst>
              <a:ext uri="{FF2B5EF4-FFF2-40B4-BE49-F238E27FC236}">
                <a16:creationId xmlns:a16="http://schemas.microsoft.com/office/drawing/2014/main" id="{DB850005-38D2-423C-82B7-0D0E7BCFBAD5}"/>
              </a:ext>
            </a:extLst>
          </p:cNvPr>
          <p:cNvSpPr/>
          <p:nvPr/>
        </p:nvSpPr>
        <p:spPr>
          <a:xfrm rot="2997085">
            <a:off x="6093294" y="4316114"/>
            <a:ext cx="247663" cy="1478675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F01E381C-C2C4-4FCD-B975-2BB694905336}"/>
              </a:ext>
            </a:extLst>
          </p:cNvPr>
          <p:cNvSpPr txBox="1"/>
          <p:nvPr/>
        </p:nvSpPr>
        <p:spPr>
          <a:xfrm>
            <a:off x="6530147" y="5717100"/>
            <a:ext cx="761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Stockage</a:t>
            </a: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51602BD8-ABEE-468C-8F1F-F49D27CA148B}"/>
              </a:ext>
            </a:extLst>
          </p:cNvPr>
          <p:cNvSpPr txBox="1"/>
          <p:nvPr/>
        </p:nvSpPr>
        <p:spPr>
          <a:xfrm>
            <a:off x="7221925" y="5673902"/>
            <a:ext cx="948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Rendement</a:t>
            </a:r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4723813C-15F2-4793-8EAC-14058BB38823}"/>
              </a:ext>
            </a:extLst>
          </p:cNvPr>
          <p:cNvSpPr/>
          <p:nvPr/>
        </p:nvSpPr>
        <p:spPr>
          <a:xfrm>
            <a:off x="3731084" y="5491635"/>
            <a:ext cx="1713449" cy="217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A3602EED-0C61-49BF-A8EB-6F3CD5CB868F}"/>
              </a:ext>
            </a:extLst>
          </p:cNvPr>
          <p:cNvSpPr/>
          <p:nvPr/>
        </p:nvSpPr>
        <p:spPr>
          <a:xfrm>
            <a:off x="4216286" y="5516244"/>
            <a:ext cx="699180" cy="14665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957FACF9-1692-4362-9E93-6CC9E1622963}"/>
              </a:ext>
            </a:extLst>
          </p:cNvPr>
          <p:cNvSpPr txBox="1"/>
          <p:nvPr/>
        </p:nvSpPr>
        <p:spPr>
          <a:xfrm>
            <a:off x="4045664" y="5460169"/>
            <a:ext cx="1212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Mix énergétique</a:t>
            </a:r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7B683F96-DFB1-4C76-BBF1-EA539BA4523A}"/>
              </a:ext>
            </a:extLst>
          </p:cNvPr>
          <p:cNvSpPr/>
          <p:nvPr/>
        </p:nvSpPr>
        <p:spPr>
          <a:xfrm>
            <a:off x="6138347" y="6117262"/>
            <a:ext cx="971212" cy="217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2402C046-0F46-49B9-BD73-7EF247170D21}"/>
              </a:ext>
            </a:extLst>
          </p:cNvPr>
          <p:cNvSpPr txBox="1"/>
          <p:nvPr/>
        </p:nvSpPr>
        <p:spPr>
          <a:xfrm>
            <a:off x="6230623" y="6092322"/>
            <a:ext cx="799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Transport</a:t>
            </a:r>
          </a:p>
        </p:txBody>
      </p:sp>
      <p:sp>
        <p:nvSpPr>
          <p:cNvPr id="128" name="ZoneTexte 127">
            <a:extLst>
              <a:ext uri="{FF2B5EF4-FFF2-40B4-BE49-F238E27FC236}">
                <a16:creationId xmlns:a16="http://schemas.microsoft.com/office/drawing/2014/main" id="{52B79F9F-40D9-4891-B82B-481C299CEAB5}"/>
              </a:ext>
            </a:extLst>
          </p:cNvPr>
          <p:cNvSpPr txBox="1"/>
          <p:nvPr/>
        </p:nvSpPr>
        <p:spPr>
          <a:xfrm>
            <a:off x="5848392" y="6230821"/>
            <a:ext cx="412457" cy="30777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2.3</a:t>
            </a:r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5BBF8AA9-CE0E-48B1-869D-2068111D4CCD}"/>
              </a:ext>
            </a:extLst>
          </p:cNvPr>
          <p:cNvSpPr/>
          <p:nvPr/>
        </p:nvSpPr>
        <p:spPr>
          <a:xfrm>
            <a:off x="6862767" y="6382998"/>
            <a:ext cx="1266166" cy="217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68AE94A9-E01E-4CE5-928F-1B1C6E6F92CF}"/>
              </a:ext>
            </a:extLst>
          </p:cNvPr>
          <p:cNvSpPr/>
          <p:nvPr/>
        </p:nvSpPr>
        <p:spPr>
          <a:xfrm>
            <a:off x="7156565" y="6418176"/>
            <a:ext cx="699180" cy="14665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ZoneTexte 129">
            <a:extLst>
              <a:ext uri="{FF2B5EF4-FFF2-40B4-BE49-F238E27FC236}">
                <a16:creationId xmlns:a16="http://schemas.microsoft.com/office/drawing/2014/main" id="{8BCBDC73-F61A-4CDE-8D42-989BA44EDB19}"/>
              </a:ext>
            </a:extLst>
          </p:cNvPr>
          <p:cNvSpPr txBox="1"/>
          <p:nvPr/>
        </p:nvSpPr>
        <p:spPr>
          <a:xfrm>
            <a:off x="6906476" y="6342438"/>
            <a:ext cx="1212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Impacts/risques</a:t>
            </a:r>
          </a:p>
        </p:txBody>
      </p:sp>
      <p:sp>
        <p:nvSpPr>
          <p:cNvPr id="132" name="Ellipse 131">
            <a:extLst>
              <a:ext uri="{FF2B5EF4-FFF2-40B4-BE49-F238E27FC236}">
                <a16:creationId xmlns:a16="http://schemas.microsoft.com/office/drawing/2014/main" id="{3D25EEE9-36F2-42F4-B1A4-A44DD5A3CE9B}"/>
              </a:ext>
            </a:extLst>
          </p:cNvPr>
          <p:cNvSpPr/>
          <p:nvPr/>
        </p:nvSpPr>
        <p:spPr>
          <a:xfrm>
            <a:off x="7510948" y="6111516"/>
            <a:ext cx="2058272" cy="217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E8E81474-DE1D-4E43-B533-168AF66E17B8}"/>
              </a:ext>
            </a:extLst>
          </p:cNvPr>
          <p:cNvSpPr/>
          <p:nvPr/>
        </p:nvSpPr>
        <p:spPr>
          <a:xfrm>
            <a:off x="7960959" y="6154987"/>
            <a:ext cx="1200178" cy="133686"/>
          </a:xfrm>
          <a:prstGeom prst="ellipse">
            <a:avLst/>
          </a:prstGeom>
          <a:solidFill>
            <a:srgbClr val="20C7DE"/>
          </a:solidFill>
          <a:ln>
            <a:solidFill>
              <a:srgbClr val="20C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8F836FE4-C19A-4151-AD32-2CAA1A0B5D32}"/>
              </a:ext>
            </a:extLst>
          </p:cNvPr>
          <p:cNvSpPr txBox="1"/>
          <p:nvPr/>
        </p:nvSpPr>
        <p:spPr>
          <a:xfrm>
            <a:off x="7603225" y="6086576"/>
            <a:ext cx="1965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Disponibilité des ressources</a:t>
            </a:r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87295583-24F9-451D-ACCC-C58ACD6A80D3}"/>
              </a:ext>
            </a:extLst>
          </p:cNvPr>
          <p:cNvSpPr/>
          <p:nvPr/>
        </p:nvSpPr>
        <p:spPr>
          <a:xfrm>
            <a:off x="6084829" y="5560861"/>
            <a:ext cx="3465989" cy="108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8" name="Connecteur droit avec flèche 137">
            <a:extLst>
              <a:ext uri="{FF2B5EF4-FFF2-40B4-BE49-F238E27FC236}">
                <a16:creationId xmlns:a16="http://schemas.microsoft.com/office/drawing/2014/main" id="{C696B1CE-8EF9-4C0B-A952-06152355801D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3601674" y="2590242"/>
            <a:ext cx="726416" cy="2028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avec flèche 142">
            <a:extLst>
              <a:ext uri="{FF2B5EF4-FFF2-40B4-BE49-F238E27FC236}">
                <a16:creationId xmlns:a16="http://schemas.microsoft.com/office/drawing/2014/main" id="{8403C568-2D91-4414-ABA0-BB8AE6E53983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6383670" y="3011287"/>
            <a:ext cx="1221917" cy="19379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eur droit avec flèche 143">
            <a:extLst>
              <a:ext uri="{FF2B5EF4-FFF2-40B4-BE49-F238E27FC236}">
                <a16:creationId xmlns:a16="http://schemas.microsoft.com/office/drawing/2014/main" id="{05F6610D-1D63-4CCB-93B6-1959C8857B1F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7101172" y="3011287"/>
            <a:ext cx="373598" cy="5763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avec flèche 147">
            <a:extLst>
              <a:ext uri="{FF2B5EF4-FFF2-40B4-BE49-F238E27FC236}">
                <a16:creationId xmlns:a16="http://schemas.microsoft.com/office/drawing/2014/main" id="{C5687CB2-A086-4407-8C70-B8ED0C3A84BE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7922039" y="2081801"/>
            <a:ext cx="1451263" cy="61395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>
            <a:extLst>
              <a:ext uri="{FF2B5EF4-FFF2-40B4-BE49-F238E27FC236}">
                <a16:creationId xmlns:a16="http://schemas.microsoft.com/office/drawing/2014/main" id="{7CAFB8AD-C33F-4F4E-B356-E20D0354AD89}"/>
              </a:ext>
            </a:extLst>
          </p:cNvPr>
          <p:cNvCxnSpPr>
            <a:cxnSpLocks/>
          </p:cNvCxnSpPr>
          <p:nvPr/>
        </p:nvCxnSpPr>
        <p:spPr>
          <a:xfrm flipV="1">
            <a:off x="6774037" y="1122315"/>
            <a:ext cx="738803" cy="1559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155">
            <a:extLst>
              <a:ext uri="{FF2B5EF4-FFF2-40B4-BE49-F238E27FC236}">
                <a16:creationId xmlns:a16="http://schemas.microsoft.com/office/drawing/2014/main" id="{20DD46CB-22FF-403D-8520-0020B97C2BD7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6080098" y="2840383"/>
            <a:ext cx="198953" cy="16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avec flèche 159">
            <a:extLst>
              <a:ext uri="{FF2B5EF4-FFF2-40B4-BE49-F238E27FC236}">
                <a16:creationId xmlns:a16="http://schemas.microsoft.com/office/drawing/2014/main" id="{71A78F96-7B1C-4089-B51D-4EF486900A48}"/>
              </a:ext>
            </a:extLst>
          </p:cNvPr>
          <p:cNvCxnSpPr>
            <a:cxnSpLocks/>
          </p:cNvCxnSpPr>
          <p:nvPr/>
        </p:nvCxnSpPr>
        <p:spPr>
          <a:xfrm flipV="1">
            <a:off x="4300130" y="1826201"/>
            <a:ext cx="368343" cy="2619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60906FCF-62B4-4303-AA0C-DB0BCF98C771}"/>
              </a:ext>
            </a:extLst>
          </p:cNvPr>
          <p:cNvCxnSpPr>
            <a:stCxn id="52" idx="1"/>
            <a:endCxn id="52" idx="1"/>
          </p:cNvCxnSpPr>
          <p:nvPr/>
        </p:nvCxnSpPr>
        <p:spPr>
          <a:xfrm>
            <a:off x="5177347" y="154853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166">
            <a:extLst>
              <a:ext uri="{FF2B5EF4-FFF2-40B4-BE49-F238E27FC236}">
                <a16:creationId xmlns:a16="http://schemas.microsoft.com/office/drawing/2014/main" id="{692EF18E-9629-4AD1-8E0D-4037B36F0FAC}"/>
              </a:ext>
            </a:extLst>
          </p:cNvPr>
          <p:cNvCxnSpPr>
            <a:cxnSpLocks/>
          </p:cNvCxnSpPr>
          <p:nvPr/>
        </p:nvCxnSpPr>
        <p:spPr>
          <a:xfrm flipV="1">
            <a:off x="5249150" y="1641346"/>
            <a:ext cx="195383" cy="1449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avec flèche 169">
            <a:extLst>
              <a:ext uri="{FF2B5EF4-FFF2-40B4-BE49-F238E27FC236}">
                <a16:creationId xmlns:a16="http://schemas.microsoft.com/office/drawing/2014/main" id="{B0202E9C-904A-43D4-B571-02A0E1ED5377}"/>
              </a:ext>
            </a:extLst>
          </p:cNvPr>
          <p:cNvCxnSpPr>
            <a:cxnSpLocks/>
          </p:cNvCxnSpPr>
          <p:nvPr/>
        </p:nvCxnSpPr>
        <p:spPr>
          <a:xfrm>
            <a:off x="5262054" y="1784818"/>
            <a:ext cx="202396" cy="2191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>
            <a:extLst>
              <a:ext uri="{FF2B5EF4-FFF2-40B4-BE49-F238E27FC236}">
                <a16:creationId xmlns:a16="http://schemas.microsoft.com/office/drawing/2014/main" id="{8CA8B74A-5B87-46FC-AC55-C19999AF90FC}"/>
              </a:ext>
            </a:extLst>
          </p:cNvPr>
          <p:cNvCxnSpPr>
            <a:cxnSpLocks/>
            <a:endCxn id="60" idx="2"/>
          </p:cNvCxnSpPr>
          <p:nvPr/>
        </p:nvCxnSpPr>
        <p:spPr>
          <a:xfrm flipV="1">
            <a:off x="1967713" y="402112"/>
            <a:ext cx="320735" cy="328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cteur droit avec flèche 176">
            <a:extLst>
              <a:ext uri="{FF2B5EF4-FFF2-40B4-BE49-F238E27FC236}">
                <a16:creationId xmlns:a16="http://schemas.microsoft.com/office/drawing/2014/main" id="{F0AA5DEC-A9C2-41D3-904E-DCD3F6B59F1C}"/>
              </a:ext>
            </a:extLst>
          </p:cNvPr>
          <p:cNvCxnSpPr>
            <a:cxnSpLocks/>
          </p:cNvCxnSpPr>
          <p:nvPr/>
        </p:nvCxnSpPr>
        <p:spPr>
          <a:xfrm flipH="1">
            <a:off x="8070718" y="2449489"/>
            <a:ext cx="1017536" cy="8624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cteur droit avec flèche 179">
            <a:extLst>
              <a:ext uri="{FF2B5EF4-FFF2-40B4-BE49-F238E27FC236}">
                <a16:creationId xmlns:a16="http://schemas.microsoft.com/office/drawing/2014/main" id="{501D79C7-1A52-4571-87E8-7F957080C29C}"/>
              </a:ext>
            </a:extLst>
          </p:cNvPr>
          <p:cNvCxnSpPr>
            <a:cxnSpLocks/>
          </p:cNvCxnSpPr>
          <p:nvPr/>
        </p:nvCxnSpPr>
        <p:spPr>
          <a:xfrm flipH="1">
            <a:off x="8293934" y="2468350"/>
            <a:ext cx="1735449" cy="8579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eur droit avec flèche 181">
            <a:extLst>
              <a:ext uri="{FF2B5EF4-FFF2-40B4-BE49-F238E27FC236}">
                <a16:creationId xmlns:a16="http://schemas.microsoft.com/office/drawing/2014/main" id="{560A51E8-DA81-4DCF-AE27-AA8807F333CA}"/>
              </a:ext>
            </a:extLst>
          </p:cNvPr>
          <p:cNvCxnSpPr>
            <a:cxnSpLocks/>
          </p:cNvCxnSpPr>
          <p:nvPr/>
        </p:nvCxnSpPr>
        <p:spPr>
          <a:xfrm flipH="1">
            <a:off x="8699600" y="3242429"/>
            <a:ext cx="1130476" cy="4684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cteur droit avec flèche 184">
            <a:extLst>
              <a:ext uri="{FF2B5EF4-FFF2-40B4-BE49-F238E27FC236}">
                <a16:creationId xmlns:a16="http://schemas.microsoft.com/office/drawing/2014/main" id="{295823BC-172B-4BB1-92D9-258AE07BE807}"/>
              </a:ext>
            </a:extLst>
          </p:cNvPr>
          <p:cNvCxnSpPr>
            <a:cxnSpLocks/>
            <a:stCxn id="20" idx="1"/>
            <a:endCxn id="63" idx="3"/>
          </p:cNvCxnSpPr>
          <p:nvPr/>
        </p:nvCxnSpPr>
        <p:spPr>
          <a:xfrm flipH="1" flipV="1">
            <a:off x="5798021" y="3676664"/>
            <a:ext cx="2336508" cy="2759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cteur droit avec flèche 187">
            <a:extLst>
              <a:ext uri="{FF2B5EF4-FFF2-40B4-BE49-F238E27FC236}">
                <a16:creationId xmlns:a16="http://schemas.microsoft.com/office/drawing/2014/main" id="{BAB73E74-8826-4511-B4B0-B796ADF8F63C}"/>
              </a:ext>
            </a:extLst>
          </p:cNvPr>
          <p:cNvCxnSpPr>
            <a:cxnSpLocks/>
            <a:endCxn id="106" idx="3"/>
          </p:cNvCxnSpPr>
          <p:nvPr/>
        </p:nvCxnSpPr>
        <p:spPr>
          <a:xfrm flipH="1">
            <a:off x="4127693" y="5960202"/>
            <a:ext cx="415992" cy="2128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avec flèche 189">
            <a:extLst>
              <a:ext uri="{FF2B5EF4-FFF2-40B4-BE49-F238E27FC236}">
                <a16:creationId xmlns:a16="http://schemas.microsoft.com/office/drawing/2014/main" id="{EC8B8E48-0A75-4E58-952B-E123DD59B6ED}"/>
              </a:ext>
            </a:extLst>
          </p:cNvPr>
          <p:cNvCxnSpPr>
            <a:cxnSpLocks/>
          </p:cNvCxnSpPr>
          <p:nvPr/>
        </p:nvCxnSpPr>
        <p:spPr>
          <a:xfrm flipH="1">
            <a:off x="627457" y="6137208"/>
            <a:ext cx="443473" cy="4013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droit avec flèche 191">
            <a:extLst>
              <a:ext uri="{FF2B5EF4-FFF2-40B4-BE49-F238E27FC236}">
                <a16:creationId xmlns:a16="http://schemas.microsoft.com/office/drawing/2014/main" id="{1C16DE55-BF6A-46DC-BFC5-EECDAC96E160}"/>
              </a:ext>
            </a:extLst>
          </p:cNvPr>
          <p:cNvCxnSpPr>
            <a:cxnSpLocks/>
          </p:cNvCxnSpPr>
          <p:nvPr/>
        </p:nvCxnSpPr>
        <p:spPr>
          <a:xfrm flipH="1" flipV="1">
            <a:off x="1386524" y="5560992"/>
            <a:ext cx="8418" cy="3139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cteur droit avec flèche 198">
            <a:extLst>
              <a:ext uri="{FF2B5EF4-FFF2-40B4-BE49-F238E27FC236}">
                <a16:creationId xmlns:a16="http://schemas.microsoft.com/office/drawing/2014/main" id="{52F7E30E-7380-4081-A5BE-191CED342D9B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9205719" y="4667974"/>
            <a:ext cx="1137554" cy="5010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eur droit avec flèche 200">
            <a:extLst>
              <a:ext uri="{FF2B5EF4-FFF2-40B4-BE49-F238E27FC236}">
                <a16:creationId xmlns:a16="http://schemas.microsoft.com/office/drawing/2014/main" id="{573D8B4F-6711-4292-A372-ECD894863783}"/>
              </a:ext>
            </a:extLst>
          </p:cNvPr>
          <p:cNvCxnSpPr>
            <a:cxnSpLocks/>
          </p:cNvCxnSpPr>
          <p:nvPr/>
        </p:nvCxnSpPr>
        <p:spPr>
          <a:xfrm flipH="1">
            <a:off x="3949962" y="4610448"/>
            <a:ext cx="186008" cy="2466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cteur droit avec flèche 202">
            <a:extLst>
              <a:ext uri="{FF2B5EF4-FFF2-40B4-BE49-F238E27FC236}">
                <a16:creationId xmlns:a16="http://schemas.microsoft.com/office/drawing/2014/main" id="{CEA64D33-23CF-4199-8F78-4C40AA6EB4AF}"/>
              </a:ext>
            </a:extLst>
          </p:cNvPr>
          <p:cNvCxnSpPr>
            <a:cxnSpLocks/>
          </p:cNvCxnSpPr>
          <p:nvPr/>
        </p:nvCxnSpPr>
        <p:spPr>
          <a:xfrm>
            <a:off x="5177347" y="4603566"/>
            <a:ext cx="138210" cy="357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cteur droit avec flèche 203">
            <a:extLst>
              <a:ext uri="{FF2B5EF4-FFF2-40B4-BE49-F238E27FC236}">
                <a16:creationId xmlns:a16="http://schemas.microsoft.com/office/drawing/2014/main" id="{A4D475BA-BA43-4CD0-8EFC-742CC5C9D305}"/>
              </a:ext>
            </a:extLst>
          </p:cNvPr>
          <p:cNvCxnSpPr>
            <a:cxnSpLocks/>
          </p:cNvCxnSpPr>
          <p:nvPr/>
        </p:nvCxnSpPr>
        <p:spPr>
          <a:xfrm>
            <a:off x="5534685" y="4549965"/>
            <a:ext cx="315862" cy="181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cteur droit 207">
            <a:extLst>
              <a:ext uri="{FF2B5EF4-FFF2-40B4-BE49-F238E27FC236}">
                <a16:creationId xmlns:a16="http://schemas.microsoft.com/office/drawing/2014/main" id="{96251E8F-311A-405C-B3CB-A334984BF0E7}"/>
              </a:ext>
            </a:extLst>
          </p:cNvPr>
          <p:cNvCxnSpPr>
            <a:cxnSpLocks/>
          </p:cNvCxnSpPr>
          <p:nvPr/>
        </p:nvCxnSpPr>
        <p:spPr>
          <a:xfrm flipV="1">
            <a:off x="3942701" y="5145749"/>
            <a:ext cx="0" cy="61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ZoneTexte 210">
            <a:extLst>
              <a:ext uri="{FF2B5EF4-FFF2-40B4-BE49-F238E27FC236}">
                <a16:creationId xmlns:a16="http://schemas.microsoft.com/office/drawing/2014/main" id="{14114784-D6A7-4D11-B895-C50C369ADC8F}"/>
              </a:ext>
            </a:extLst>
          </p:cNvPr>
          <p:cNvSpPr txBox="1"/>
          <p:nvPr/>
        </p:nvSpPr>
        <p:spPr>
          <a:xfrm>
            <a:off x="5279175" y="5980896"/>
            <a:ext cx="412457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2.4</a:t>
            </a:r>
          </a:p>
        </p:txBody>
      </p:sp>
      <p:sp>
        <p:nvSpPr>
          <p:cNvPr id="212" name="Ellipse 211">
            <a:extLst>
              <a:ext uri="{FF2B5EF4-FFF2-40B4-BE49-F238E27FC236}">
                <a16:creationId xmlns:a16="http://schemas.microsoft.com/office/drawing/2014/main" id="{F427F546-F900-4DA1-96AC-1E74A4BDB53A}"/>
              </a:ext>
            </a:extLst>
          </p:cNvPr>
          <p:cNvSpPr/>
          <p:nvPr/>
        </p:nvSpPr>
        <p:spPr>
          <a:xfrm rot="16200000">
            <a:off x="3889485" y="3027613"/>
            <a:ext cx="2252166" cy="38442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3" name="Connecteur droit avec flèche 212">
            <a:extLst>
              <a:ext uri="{FF2B5EF4-FFF2-40B4-BE49-F238E27FC236}">
                <a16:creationId xmlns:a16="http://schemas.microsoft.com/office/drawing/2014/main" id="{747A9CDE-31E3-4D18-B610-5CC2CD16B241}"/>
              </a:ext>
            </a:extLst>
          </p:cNvPr>
          <p:cNvCxnSpPr>
            <a:cxnSpLocks/>
            <a:endCxn id="62" idx="3"/>
          </p:cNvCxnSpPr>
          <p:nvPr/>
        </p:nvCxnSpPr>
        <p:spPr>
          <a:xfrm flipH="1">
            <a:off x="3697233" y="3271639"/>
            <a:ext cx="612788" cy="4563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cteur droit avec flèche 215">
            <a:extLst>
              <a:ext uri="{FF2B5EF4-FFF2-40B4-BE49-F238E27FC236}">
                <a16:creationId xmlns:a16="http://schemas.microsoft.com/office/drawing/2014/main" id="{118D1EBE-D00E-44CF-8098-BE147B91EA9E}"/>
              </a:ext>
            </a:extLst>
          </p:cNvPr>
          <p:cNvCxnSpPr>
            <a:cxnSpLocks/>
            <a:stCxn id="4" idx="2"/>
            <a:endCxn id="63" idx="0"/>
          </p:cNvCxnSpPr>
          <p:nvPr/>
        </p:nvCxnSpPr>
        <p:spPr>
          <a:xfrm>
            <a:off x="5195060" y="3305285"/>
            <a:ext cx="82844" cy="2021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ZoneTexte 148">
            <a:extLst>
              <a:ext uri="{FF2B5EF4-FFF2-40B4-BE49-F238E27FC236}">
                <a16:creationId xmlns:a16="http://schemas.microsoft.com/office/drawing/2014/main" id="{BF561E33-7B11-42C6-970D-F9836432B330}"/>
              </a:ext>
            </a:extLst>
          </p:cNvPr>
          <p:cNvSpPr txBox="1"/>
          <p:nvPr/>
        </p:nvSpPr>
        <p:spPr>
          <a:xfrm>
            <a:off x="-1" y="0"/>
            <a:ext cx="8464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FF0000"/>
                </a:solidFill>
              </a:rPr>
              <a:t>Pour prof : vision d’ensemble du programme</a:t>
            </a:r>
          </a:p>
        </p:txBody>
      </p:sp>
    </p:spTree>
    <p:extLst>
      <p:ext uri="{BB962C8B-B14F-4D97-AF65-F5344CB8AC3E}">
        <p14:creationId xmlns:p14="http://schemas.microsoft.com/office/powerpoint/2010/main" val="33353972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Grand écran</PresentationFormat>
  <Paragraphs>79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adeline simonet</dc:creator>
  <cp:lastModifiedBy>adeline simonet</cp:lastModifiedBy>
  <cp:revision>1</cp:revision>
  <dcterms:created xsi:type="dcterms:W3CDTF">2022-06-25T08:53:29Z</dcterms:created>
  <dcterms:modified xsi:type="dcterms:W3CDTF">2022-06-25T08:54:23Z</dcterms:modified>
</cp:coreProperties>
</file>