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4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4233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4446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56173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7323341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62803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132399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2059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968471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15382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168311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477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36413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9593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75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5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5B261-8843-42D1-AAFC-05E20E2D9B97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501372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2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DC5B261-8843-42D1-AAFC-05E20E2D9B97}" type="datetimeFigureOut">
              <a:rPr lang="en-US" smtClean="0"/>
              <a:t>3/30/2020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FAB73BC-B049-4115-A692-8D63A059BFB8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016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  <p:sldLayoutId id="2147483806" r:id="rId12"/>
    <p:sldLayoutId id="2147483807" r:id="rId13"/>
    <p:sldLayoutId id="2147483808" r:id="rId14"/>
    <p:sldLayoutId id="2147483809" r:id="rId15"/>
    <p:sldLayoutId id="2147483810" r:id="rId16"/>
    <p:sldLayoutId id="2147483811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seau-canope.fr/corpus/anatomie-3d/homme#systeme-digestif" TargetMode="External"/><Relationship Id="rId2" Type="http://schemas.openxmlformats.org/officeDocument/2006/relationships/hyperlink" Target="https://www.reseau-canope.fr/corpus/video/la-digestion-47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lesfondamentaux.reseau-canope.fr/discipline/sciences/le-fonctionnement-du-corps-humain-et-la-sante/lalimentation/les-roles-des-differents-repas-de-la-journee.html" TargetMode="External"/><Relationship Id="rId2" Type="http://schemas.openxmlformats.org/officeDocument/2006/relationships/hyperlink" Target="https://lesfondamentaux.reseau-canope.fr/discipline/sciences/le-fonctionnement-du-corps-humain-et-la-sante/lalimentation/a-quoi-servent-les-aliment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esfondamentaux.reseau-canope.fr/discipline/sciences/le-fonctionnement-du-corps-humain-et-la-sante/lalimentation/avons-nous-tous-les-memes-besoin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 : droite rayée 3"/>
          <p:cNvSpPr/>
          <p:nvPr/>
        </p:nvSpPr>
        <p:spPr>
          <a:xfrm>
            <a:off x="417095" y="1055184"/>
            <a:ext cx="11554685" cy="8348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</p:txBody>
      </p:sp>
      <p:sp>
        <p:nvSpPr>
          <p:cNvPr id="12" name="Rectangle : coins arrondis 11"/>
          <p:cNvSpPr/>
          <p:nvPr/>
        </p:nvSpPr>
        <p:spPr>
          <a:xfrm>
            <a:off x="71720" y="1952251"/>
            <a:ext cx="3163487" cy="2441452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Envoyer le cours (PDF)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Prévoir des questions sur les ODD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(prévoir une version PDF en secours)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Mettre les liens en ligne. </a:t>
            </a:r>
          </a:p>
          <a:p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13" name="Rectangle : coins arrondis 12"/>
          <p:cNvSpPr/>
          <p:nvPr/>
        </p:nvSpPr>
        <p:spPr>
          <a:xfrm>
            <a:off x="5337650" y="163441"/>
            <a:ext cx="6437255" cy="987083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600" b="1" u="sng" dirty="0"/>
              <a:t>Objectifs :</a:t>
            </a:r>
            <a:endParaRPr lang="fr-FR" sz="1100" dirty="0"/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Débuter le chapitre</a:t>
            </a:r>
          </a:p>
          <a:p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Réviser le tube digestif</a:t>
            </a:r>
            <a:endParaRPr lang="fr-FR" sz="2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7DCD3457-4A1D-43D2-9636-679EB6739911}"/>
              </a:ext>
            </a:extLst>
          </p:cNvPr>
          <p:cNvSpPr/>
          <p:nvPr/>
        </p:nvSpPr>
        <p:spPr>
          <a:xfrm>
            <a:off x="222083" y="96474"/>
            <a:ext cx="4033245" cy="1054050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La transformation des aliments C3: intro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CAF3246-D21F-4C32-A528-ED8DBCED0156}"/>
              </a:ext>
            </a:extLst>
          </p:cNvPr>
          <p:cNvSpPr/>
          <p:nvPr/>
        </p:nvSpPr>
        <p:spPr>
          <a:xfrm>
            <a:off x="4134085" y="1892352"/>
            <a:ext cx="3900361" cy="1536648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7030A0"/>
                </a:solidFill>
              </a:rPr>
              <a:t>Copier le cours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Répondre aux questions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Compléter le schéma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Proposer une réponse sur le blog 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92D43BD-62A2-4AC5-BD68-80A5FCDB892F}"/>
              </a:ext>
            </a:extLst>
          </p:cNvPr>
          <p:cNvSpPr/>
          <p:nvPr/>
        </p:nvSpPr>
        <p:spPr>
          <a:xfrm>
            <a:off x="8357382" y="1940434"/>
            <a:ext cx="2938331" cy="1410644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Commenter les réponses sur 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le blog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Poster des réponses sur le blog si envoyées par mail.</a:t>
            </a: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5919CAB3-B261-48CA-B173-1301D5247CAC}"/>
              </a:ext>
            </a:extLst>
          </p:cNvPr>
          <p:cNvSpPr/>
          <p:nvPr/>
        </p:nvSpPr>
        <p:spPr>
          <a:xfrm>
            <a:off x="2378957" y="1758358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0" name="Bulle narrative : rectangle à coins arrondis 19">
            <a:extLst>
              <a:ext uri="{FF2B5EF4-FFF2-40B4-BE49-F238E27FC236}">
                <a16:creationId xmlns:a16="http://schemas.microsoft.com/office/drawing/2014/main" id="{A002480C-B6D8-4B26-ADC7-60D44A3C9BBC}"/>
              </a:ext>
            </a:extLst>
          </p:cNvPr>
          <p:cNvSpPr/>
          <p:nvPr/>
        </p:nvSpPr>
        <p:spPr>
          <a:xfrm>
            <a:off x="6645441" y="1869953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id="{67AC9A3B-9B46-4FB2-86E5-BB5E7A5AAD49}"/>
              </a:ext>
            </a:extLst>
          </p:cNvPr>
          <p:cNvSpPr/>
          <p:nvPr/>
        </p:nvSpPr>
        <p:spPr>
          <a:xfrm>
            <a:off x="9506816" y="1806757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6" name="Rectangle : carré corné 25">
            <a:extLst>
              <a:ext uri="{FF2B5EF4-FFF2-40B4-BE49-F238E27FC236}">
                <a16:creationId xmlns:a16="http://schemas.microsoft.com/office/drawing/2014/main" id="{96B7753D-9135-437D-894D-821F7E94D183}"/>
              </a:ext>
            </a:extLst>
          </p:cNvPr>
          <p:cNvSpPr/>
          <p:nvPr/>
        </p:nvSpPr>
        <p:spPr>
          <a:xfrm>
            <a:off x="2571259" y="4080034"/>
            <a:ext cx="1071793" cy="448763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b="1" dirty="0"/>
          </a:p>
        </p:txBody>
      </p:sp>
      <p:sp>
        <p:nvSpPr>
          <p:cNvPr id="28" name="Rectangle : carré corné 27">
            <a:extLst>
              <a:ext uri="{FF2B5EF4-FFF2-40B4-BE49-F238E27FC236}">
                <a16:creationId xmlns:a16="http://schemas.microsoft.com/office/drawing/2014/main" id="{1D0E1E96-8D39-4FE7-90C0-9AE676BF7E66}"/>
              </a:ext>
            </a:extLst>
          </p:cNvPr>
          <p:cNvSpPr/>
          <p:nvPr/>
        </p:nvSpPr>
        <p:spPr>
          <a:xfrm>
            <a:off x="3184962" y="2221567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44C9273-2AEA-436E-894F-09884088BCF7}"/>
              </a:ext>
            </a:extLst>
          </p:cNvPr>
          <p:cNvSpPr/>
          <p:nvPr/>
        </p:nvSpPr>
        <p:spPr>
          <a:xfrm>
            <a:off x="8447672" y="3419024"/>
            <a:ext cx="2757753" cy="710831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7030A0"/>
                </a:solidFill>
              </a:rPr>
              <a:t>Lire les commentaires sur le blog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12C9C3-8F45-4E07-9A05-AD04DBF14B10}"/>
              </a:ext>
            </a:extLst>
          </p:cNvPr>
          <p:cNvSpPr txBox="1"/>
          <p:nvPr/>
        </p:nvSpPr>
        <p:spPr>
          <a:xfrm>
            <a:off x="10682361" y="6342888"/>
            <a:ext cx="13491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Jennifer blanchet</a:t>
            </a:r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D00AD13E-AD7B-4851-9B4E-BCFE6981446E}"/>
              </a:ext>
            </a:extLst>
          </p:cNvPr>
          <p:cNvSpPr/>
          <p:nvPr/>
        </p:nvSpPr>
        <p:spPr>
          <a:xfrm>
            <a:off x="3413522" y="3513158"/>
            <a:ext cx="4855835" cy="484236"/>
          </a:xfrm>
          <a:prstGeom prst="roundRect">
            <a:avLst>
              <a:gd name="adj" fmla="val 30016"/>
            </a:avLst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accent5"/>
                </a:solidFill>
              </a:rPr>
              <a:t>Prof disponible via forum, blog, mail pour des questions, conseils, aides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49EA7BE-49C8-426B-AC90-B3A2365517A5}"/>
              </a:ext>
            </a:extLst>
          </p:cNvPr>
          <p:cNvSpPr txBox="1"/>
          <p:nvPr/>
        </p:nvSpPr>
        <p:spPr>
          <a:xfrm>
            <a:off x="4648900" y="1304426"/>
            <a:ext cx="2248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Séance   1    Durée : 1h  </a:t>
            </a:r>
          </a:p>
        </p:txBody>
      </p:sp>
      <p:sp>
        <p:nvSpPr>
          <p:cNvPr id="25" name="Rectangle : carré corné 24">
            <a:extLst>
              <a:ext uri="{FF2B5EF4-FFF2-40B4-BE49-F238E27FC236}">
                <a16:creationId xmlns:a16="http://schemas.microsoft.com/office/drawing/2014/main" id="{A9419444-6A08-4A37-B3D4-C333DEDA972E}"/>
              </a:ext>
            </a:extLst>
          </p:cNvPr>
          <p:cNvSpPr/>
          <p:nvPr/>
        </p:nvSpPr>
        <p:spPr>
          <a:xfrm>
            <a:off x="2922122" y="2858109"/>
            <a:ext cx="852505" cy="448763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/>
              <a:t>blog</a:t>
            </a:r>
          </a:p>
        </p:txBody>
      </p:sp>
      <p:sp>
        <p:nvSpPr>
          <p:cNvPr id="32" name="Rectangle : carré corné 31">
            <a:extLst>
              <a:ext uri="{FF2B5EF4-FFF2-40B4-BE49-F238E27FC236}">
                <a16:creationId xmlns:a16="http://schemas.microsoft.com/office/drawing/2014/main" id="{A8D85B29-E1F1-413A-9D92-03E5591CBBA0}"/>
              </a:ext>
            </a:extLst>
          </p:cNvPr>
          <p:cNvSpPr/>
          <p:nvPr/>
        </p:nvSpPr>
        <p:spPr>
          <a:xfrm>
            <a:off x="11119275" y="2329604"/>
            <a:ext cx="852505" cy="448763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/>
              <a:t>blog</a:t>
            </a:r>
          </a:p>
        </p:txBody>
      </p:sp>
      <p:sp>
        <p:nvSpPr>
          <p:cNvPr id="33" name="Rectangle : carré corné 32">
            <a:extLst>
              <a:ext uri="{FF2B5EF4-FFF2-40B4-BE49-F238E27FC236}">
                <a16:creationId xmlns:a16="http://schemas.microsoft.com/office/drawing/2014/main" id="{6C09B729-DFE1-4918-A77F-247A41AA4467}"/>
              </a:ext>
            </a:extLst>
          </p:cNvPr>
          <p:cNvSpPr/>
          <p:nvPr/>
        </p:nvSpPr>
        <p:spPr>
          <a:xfrm>
            <a:off x="11009630" y="3016941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34" name="Rectangle : carré corné 33">
            <a:extLst>
              <a:ext uri="{FF2B5EF4-FFF2-40B4-BE49-F238E27FC236}">
                <a16:creationId xmlns:a16="http://schemas.microsoft.com/office/drawing/2014/main" id="{08C32A1D-EC42-41CD-97A8-706642489C6D}"/>
              </a:ext>
            </a:extLst>
          </p:cNvPr>
          <p:cNvSpPr/>
          <p:nvPr/>
        </p:nvSpPr>
        <p:spPr>
          <a:xfrm>
            <a:off x="205747" y="5284968"/>
            <a:ext cx="10418972" cy="1057920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u="sng" dirty="0"/>
              <a:t>ODD :  un.org/</a:t>
            </a:r>
            <a:r>
              <a:rPr lang="fr-FR" sz="1400" u="sng" dirty="0" err="1"/>
              <a:t>sustainabledevelopment</a:t>
            </a:r>
            <a:r>
              <a:rPr lang="fr-FR" sz="1400" u="sng" dirty="0"/>
              <a:t>/</a:t>
            </a:r>
            <a:r>
              <a:rPr lang="fr-FR" sz="1400" u="sng" dirty="0" err="1"/>
              <a:t>fr</a:t>
            </a:r>
            <a:r>
              <a:rPr lang="fr-FR" sz="1400" u="sng" dirty="0"/>
              <a:t>/</a:t>
            </a:r>
            <a:r>
              <a:rPr lang="fr-FR" sz="1400" u="sng" dirty="0" err="1"/>
              <a:t>hunger</a:t>
            </a:r>
            <a:r>
              <a:rPr lang="fr-FR" sz="1400" u="sng" dirty="0"/>
              <a:t>/</a:t>
            </a:r>
            <a:r>
              <a:rPr lang="fr-FR" sz="1400" dirty="0"/>
              <a:t>  </a:t>
            </a:r>
          </a:p>
          <a:p>
            <a:endParaRPr lang="fr-FR" sz="1400" dirty="0"/>
          </a:p>
          <a:p>
            <a:r>
              <a:rPr lang="fr-FR" sz="1400" dirty="0"/>
              <a:t>Tube digestif : </a:t>
            </a:r>
            <a:r>
              <a:rPr lang="fr-FR" sz="1400" u="sng" dirty="0">
                <a:hlinkClick r:id="rId2"/>
              </a:rPr>
              <a:t>https://www.reseau-canope.fr/corpus/video/la-digestion-47.html</a:t>
            </a:r>
            <a:endParaRPr lang="fr-FR" sz="1400" dirty="0"/>
          </a:p>
          <a:p>
            <a:r>
              <a:rPr lang="fr-FR" sz="1400" u="sng" dirty="0">
                <a:hlinkClick r:id="rId3"/>
              </a:rPr>
              <a:t>https://www.reseau-canope.fr/corpus/anatomie-3d/homme#systeme-digestif</a:t>
            </a:r>
            <a:endParaRPr lang="fr-FR" sz="1400" b="1" u="sng" dirty="0"/>
          </a:p>
        </p:txBody>
      </p:sp>
    </p:spTree>
    <p:extLst>
      <p:ext uri="{BB962C8B-B14F-4D97-AF65-F5344CB8AC3E}">
        <p14:creationId xmlns:p14="http://schemas.microsoft.com/office/powerpoint/2010/main" val="337970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 : droite rayée 3"/>
          <p:cNvSpPr/>
          <p:nvPr/>
        </p:nvSpPr>
        <p:spPr>
          <a:xfrm>
            <a:off x="417095" y="1055184"/>
            <a:ext cx="11554685" cy="8348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2" name="Rectangle : coins arrondis 11"/>
          <p:cNvSpPr/>
          <p:nvPr/>
        </p:nvSpPr>
        <p:spPr>
          <a:xfrm>
            <a:off x="194537" y="1869620"/>
            <a:ext cx="3163487" cy="2184035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Envoyer le cours (PDF)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Mettre en ligne le document à compléter sur le blog.</a:t>
            </a:r>
          </a:p>
          <a:p>
            <a:endParaRPr lang="fr-FR" sz="1400" dirty="0">
              <a:solidFill>
                <a:schemeClr val="accent5"/>
              </a:solidFill>
            </a:endParaRPr>
          </a:p>
        </p:txBody>
      </p:sp>
      <p:sp>
        <p:nvSpPr>
          <p:cNvPr id="13" name="Rectangle : coins arrondis 12"/>
          <p:cNvSpPr/>
          <p:nvPr/>
        </p:nvSpPr>
        <p:spPr>
          <a:xfrm>
            <a:off x="4829377" y="153676"/>
            <a:ext cx="6437255" cy="987083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100" b="1" u="sng" dirty="0"/>
              <a:t>Objectifs :</a:t>
            </a:r>
          </a:p>
          <a:p>
            <a:r>
              <a:rPr lang="fr-FR" sz="1100" b="1" u="sng" dirty="0"/>
              <a:t>Capacités:  </a:t>
            </a:r>
            <a:r>
              <a:rPr lang="fr-FR" sz="1200" dirty="0"/>
              <a:t>Identifier les méthodes de conservation des aliments</a:t>
            </a:r>
          </a:p>
          <a:p>
            <a:r>
              <a:rPr lang="fr-FR" sz="1200" dirty="0"/>
              <a:t>                    Compléter un tableau et mesurer</a:t>
            </a:r>
            <a:endParaRPr lang="fr-FR" sz="1200" b="1" u="sng" dirty="0"/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CAF3246-D21F-4C32-A528-ED8DBCED0156}"/>
              </a:ext>
            </a:extLst>
          </p:cNvPr>
          <p:cNvSpPr/>
          <p:nvPr/>
        </p:nvSpPr>
        <p:spPr>
          <a:xfrm>
            <a:off x="4134085" y="1892351"/>
            <a:ext cx="3900361" cy="1577403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7030A0"/>
                </a:solidFill>
              </a:rPr>
              <a:t>Copier le cours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Répondre aux questions posées : remplir le tableau 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Proposer une réponse sur le blog </a:t>
            </a:r>
          </a:p>
          <a:p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92D43BD-62A2-4AC5-BD68-80A5FCDB892F}"/>
              </a:ext>
            </a:extLst>
          </p:cNvPr>
          <p:cNvSpPr/>
          <p:nvPr/>
        </p:nvSpPr>
        <p:spPr>
          <a:xfrm>
            <a:off x="8418591" y="1914566"/>
            <a:ext cx="2938331" cy="1410644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Commenter les réponses sur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 le blog 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Publier sur le blog si réponses envoyées par mail. </a:t>
            </a: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5919CAB3-B261-48CA-B173-1301D5247CAC}"/>
              </a:ext>
            </a:extLst>
          </p:cNvPr>
          <p:cNvSpPr/>
          <p:nvPr/>
        </p:nvSpPr>
        <p:spPr>
          <a:xfrm>
            <a:off x="2167219" y="1832385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0" name="Bulle narrative : rectangle à coins arrondis 19">
            <a:extLst>
              <a:ext uri="{FF2B5EF4-FFF2-40B4-BE49-F238E27FC236}">
                <a16:creationId xmlns:a16="http://schemas.microsoft.com/office/drawing/2014/main" id="{A002480C-B6D8-4B26-ADC7-60D44A3C9BBC}"/>
              </a:ext>
            </a:extLst>
          </p:cNvPr>
          <p:cNvSpPr/>
          <p:nvPr/>
        </p:nvSpPr>
        <p:spPr>
          <a:xfrm>
            <a:off x="6645441" y="1869953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id="{67AC9A3B-9B46-4FB2-86E5-BB5E7A5AAD49}"/>
              </a:ext>
            </a:extLst>
          </p:cNvPr>
          <p:cNvSpPr/>
          <p:nvPr/>
        </p:nvSpPr>
        <p:spPr>
          <a:xfrm>
            <a:off x="9506816" y="1806757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6" name="Rectangle : carré corné 25">
            <a:extLst>
              <a:ext uri="{FF2B5EF4-FFF2-40B4-BE49-F238E27FC236}">
                <a16:creationId xmlns:a16="http://schemas.microsoft.com/office/drawing/2014/main" id="{96B7753D-9135-437D-894D-821F7E94D183}"/>
              </a:ext>
            </a:extLst>
          </p:cNvPr>
          <p:cNvSpPr/>
          <p:nvPr/>
        </p:nvSpPr>
        <p:spPr>
          <a:xfrm>
            <a:off x="3183535" y="3008134"/>
            <a:ext cx="1071793" cy="448763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b="1" dirty="0"/>
          </a:p>
        </p:txBody>
      </p:sp>
      <p:sp>
        <p:nvSpPr>
          <p:cNvPr id="28" name="Rectangle : carré corné 27">
            <a:extLst>
              <a:ext uri="{FF2B5EF4-FFF2-40B4-BE49-F238E27FC236}">
                <a16:creationId xmlns:a16="http://schemas.microsoft.com/office/drawing/2014/main" id="{1D0E1E96-8D39-4FE7-90C0-9AE676BF7E66}"/>
              </a:ext>
            </a:extLst>
          </p:cNvPr>
          <p:cNvSpPr/>
          <p:nvPr/>
        </p:nvSpPr>
        <p:spPr>
          <a:xfrm>
            <a:off x="3107157" y="1850684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44C9273-2AEA-436E-894F-09884088BCF7}"/>
              </a:ext>
            </a:extLst>
          </p:cNvPr>
          <p:cNvSpPr/>
          <p:nvPr/>
        </p:nvSpPr>
        <p:spPr>
          <a:xfrm>
            <a:off x="8508879" y="3469755"/>
            <a:ext cx="2757753" cy="1314280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7030A0"/>
                </a:solidFill>
              </a:rPr>
              <a:t>Lire les commentaires du blog</a:t>
            </a:r>
          </a:p>
          <a:p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12C9C3-8F45-4E07-9A05-AD04DBF14B10}"/>
              </a:ext>
            </a:extLst>
          </p:cNvPr>
          <p:cNvSpPr txBox="1"/>
          <p:nvPr/>
        </p:nvSpPr>
        <p:spPr>
          <a:xfrm>
            <a:off x="10682361" y="6342888"/>
            <a:ext cx="13491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Jennifer blanchet</a:t>
            </a:r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D00AD13E-AD7B-4851-9B4E-BCFE6981446E}"/>
              </a:ext>
            </a:extLst>
          </p:cNvPr>
          <p:cNvSpPr/>
          <p:nvPr/>
        </p:nvSpPr>
        <p:spPr>
          <a:xfrm>
            <a:off x="3415827" y="3541499"/>
            <a:ext cx="4855835" cy="484236"/>
          </a:xfrm>
          <a:prstGeom prst="roundRect">
            <a:avLst>
              <a:gd name="adj" fmla="val 30016"/>
            </a:avLst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accent5"/>
                </a:solidFill>
              </a:rPr>
              <a:t>Prof disponible via forum, blog, mail pour des questions, conseils, aides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49EA7BE-49C8-426B-AC90-B3A2365517A5}"/>
              </a:ext>
            </a:extLst>
          </p:cNvPr>
          <p:cNvSpPr txBox="1"/>
          <p:nvPr/>
        </p:nvSpPr>
        <p:spPr>
          <a:xfrm>
            <a:off x="4648900" y="1304426"/>
            <a:ext cx="22481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Séance 2   Durée :  1h</a:t>
            </a:r>
          </a:p>
        </p:txBody>
      </p:sp>
      <p:sp>
        <p:nvSpPr>
          <p:cNvPr id="25" name="Rectangle : carré corné 24">
            <a:extLst>
              <a:ext uri="{FF2B5EF4-FFF2-40B4-BE49-F238E27FC236}">
                <a16:creationId xmlns:a16="http://schemas.microsoft.com/office/drawing/2014/main" id="{A9419444-6A08-4A37-B3D4-C333DEDA972E}"/>
              </a:ext>
            </a:extLst>
          </p:cNvPr>
          <p:cNvSpPr/>
          <p:nvPr/>
        </p:nvSpPr>
        <p:spPr>
          <a:xfrm>
            <a:off x="3318949" y="2461189"/>
            <a:ext cx="852505" cy="448763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/>
              <a:t>blog</a:t>
            </a:r>
          </a:p>
        </p:txBody>
      </p:sp>
      <p:sp>
        <p:nvSpPr>
          <p:cNvPr id="32" name="Rectangle : carré corné 31">
            <a:extLst>
              <a:ext uri="{FF2B5EF4-FFF2-40B4-BE49-F238E27FC236}">
                <a16:creationId xmlns:a16="http://schemas.microsoft.com/office/drawing/2014/main" id="{A8D85B29-E1F1-413A-9D92-03E5591CBBA0}"/>
              </a:ext>
            </a:extLst>
          </p:cNvPr>
          <p:cNvSpPr/>
          <p:nvPr/>
        </p:nvSpPr>
        <p:spPr>
          <a:xfrm>
            <a:off x="11119275" y="2329604"/>
            <a:ext cx="852505" cy="448763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100" b="1" dirty="0"/>
              <a:t>blog</a:t>
            </a:r>
          </a:p>
        </p:txBody>
      </p:sp>
      <p:sp>
        <p:nvSpPr>
          <p:cNvPr id="33" name="Rectangle : carré corné 32">
            <a:extLst>
              <a:ext uri="{FF2B5EF4-FFF2-40B4-BE49-F238E27FC236}">
                <a16:creationId xmlns:a16="http://schemas.microsoft.com/office/drawing/2014/main" id="{6C09B729-DFE1-4918-A77F-247A41AA4467}"/>
              </a:ext>
            </a:extLst>
          </p:cNvPr>
          <p:cNvSpPr/>
          <p:nvPr/>
        </p:nvSpPr>
        <p:spPr>
          <a:xfrm>
            <a:off x="10970257" y="3582284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5DAF3CA5-6672-4C00-A7DB-7C968FE3079D}"/>
              </a:ext>
            </a:extLst>
          </p:cNvPr>
          <p:cNvSpPr/>
          <p:nvPr/>
        </p:nvSpPr>
        <p:spPr>
          <a:xfrm>
            <a:off x="417095" y="120192"/>
            <a:ext cx="4033245" cy="1054050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La transformation des aliments C3: conserver les aliments </a:t>
            </a:r>
          </a:p>
        </p:txBody>
      </p:sp>
    </p:spTree>
    <p:extLst>
      <p:ext uri="{BB962C8B-B14F-4D97-AF65-F5344CB8AC3E}">
        <p14:creationId xmlns:p14="http://schemas.microsoft.com/office/powerpoint/2010/main" val="393632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 : droite rayée 3"/>
          <p:cNvSpPr/>
          <p:nvPr/>
        </p:nvSpPr>
        <p:spPr>
          <a:xfrm>
            <a:off x="417095" y="1055184"/>
            <a:ext cx="11554685" cy="8348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2" name="Rectangle : coins arrondis 11"/>
          <p:cNvSpPr/>
          <p:nvPr/>
        </p:nvSpPr>
        <p:spPr>
          <a:xfrm>
            <a:off x="142572" y="2079364"/>
            <a:ext cx="3163487" cy="2444700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Envoyer le cours (PDF)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Mettre en ligne les liens vidéos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 </a:t>
            </a:r>
          </a:p>
          <a:p>
            <a:r>
              <a:rPr lang="fr-FR" sz="1400" dirty="0">
                <a:solidFill>
                  <a:schemeClr val="accent5"/>
                </a:solidFill>
              </a:rPr>
              <a:t>Prévoir la correction du texte à trous (PDF)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Prévoir des documents de secours.</a:t>
            </a:r>
          </a:p>
        </p:txBody>
      </p:sp>
      <p:sp>
        <p:nvSpPr>
          <p:cNvPr id="13" name="Rectangle : coins arrondis 12"/>
          <p:cNvSpPr/>
          <p:nvPr/>
        </p:nvSpPr>
        <p:spPr>
          <a:xfrm>
            <a:off x="5251426" y="102731"/>
            <a:ext cx="6437255" cy="1094383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600" b="1" u="sng" dirty="0"/>
          </a:p>
          <a:p>
            <a:r>
              <a:rPr lang="fr-FR" sz="1600" b="1" u="sng" dirty="0"/>
              <a:t>Objectifs :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Capacités:     Se corriger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Extraire des informations d’une vidéo</a:t>
            </a:r>
          </a:p>
          <a:p>
            <a:r>
              <a:rPr lang="fr-FR" sz="1000" dirty="0">
                <a:latin typeface="Calibri" panose="020F0502020204030204" pitchFamily="34" charset="0"/>
                <a:cs typeface="Calibri" panose="020F0502020204030204" pitchFamily="34" charset="0"/>
              </a:rPr>
              <a:t>Notions:        Aliments, règles d’hygiène, micro-organismes pathogènes, Température de conservation             </a:t>
            </a:r>
            <a:endParaRPr lang="fr-FR" sz="100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sz="1050" dirty="0">
              <a:effectLst/>
            </a:endParaRP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CAF3246-D21F-4C32-A528-ED8DBCED0156}"/>
              </a:ext>
            </a:extLst>
          </p:cNvPr>
          <p:cNvSpPr/>
          <p:nvPr/>
        </p:nvSpPr>
        <p:spPr>
          <a:xfrm>
            <a:off x="4134085" y="1892352"/>
            <a:ext cx="3900361" cy="1287678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Regarder les vidéos 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Compléter le bilan: texte à trous</a:t>
            </a:r>
          </a:p>
          <a:p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92D43BD-62A2-4AC5-BD68-80A5FCDB892F}"/>
              </a:ext>
            </a:extLst>
          </p:cNvPr>
          <p:cNvSpPr/>
          <p:nvPr/>
        </p:nvSpPr>
        <p:spPr>
          <a:xfrm>
            <a:off x="8388704" y="2121007"/>
            <a:ext cx="2938331" cy="887438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Envoyer la correction du texte.</a:t>
            </a: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5919CAB3-B261-48CA-B173-1301D5247CAC}"/>
              </a:ext>
            </a:extLst>
          </p:cNvPr>
          <p:cNvSpPr/>
          <p:nvPr/>
        </p:nvSpPr>
        <p:spPr>
          <a:xfrm>
            <a:off x="2167219" y="1832385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0" name="Bulle narrative : rectangle à coins arrondis 19">
            <a:extLst>
              <a:ext uri="{FF2B5EF4-FFF2-40B4-BE49-F238E27FC236}">
                <a16:creationId xmlns:a16="http://schemas.microsoft.com/office/drawing/2014/main" id="{A002480C-B6D8-4B26-ADC7-60D44A3C9BBC}"/>
              </a:ext>
            </a:extLst>
          </p:cNvPr>
          <p:cNvSpPr/>
          <p:nvPr/>
        </p:nvSpPr>
        <p:spPr>
          <a:xfrm>
            <a:off x="6645441" y="1869953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id="{67AC9A3B-9B46-4FB2-86E5-BB5E7A5AAD49}"/>
              </a:ext>
            </a:extLst>
          </p:cNvPr>
          <p:cNvSpPr/>
          <p:nvPr/>
        </p:nvSpPr>
        <p:spPr>
          <a:xfrm>
            <a:off x="8257004" y="1799566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8" name="Rectangle : carré corné 27">
            <a:extLst>
              <a:ext uri="{FF2B5EF4-FFF2-40B4-BE49-F238E27FC236}">
                <a16:creationId xmlns:a16="http://schemas.microsoft.com/office/drawing/2014/main" id="{1D0E1E96-8D39-4FE7-90C0-9AE676BF7E66}"/>
              </a:ext>
            </a:extLst>
          </p:cNvPr>
          <p:cNvSpPr/>
          <p:nvPr/>
        </p:nvSpPr>
        <p:spPr>
          <a:xfrm>
            <a:off x="3023408" y="2204461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44C9273-2AEA-436E-894F-09884088BCF7}"/>
              </a:ext>
            </a:extLst>
          </p:cNvPr>
          <p:cNvSpPr/>
          <p:nvPr/>
        </p:nvSpPr>
        <p:spPr>
          <a:xfrm>
            <a:off x="8442373" y="3239381"/>
            <a:ext cx="2757753" cy="796818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7030A0"/>
                </a:solidFill>
              </a:rPr>
              <a:t>Apprendre le bilan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12C9C3-8F45-4E07-9A05-AD04DBF14B10}"/>
              </a:ext>
            </a:extLst>
          </p:cNvPr>
          <p:cNvSpPr txBox="1"/>
          <p:nvPr/>
        </p:nvSpPr>
        <p:spPr>
          <a:xfrm>
            <a:off x="10682361" y="6342888"/>
            <a:ext cx="13491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Jennifer blanchet</a:t>
            </a:r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D00AD13E-AD7B-4851-9B4E-BCFE6981446E}"/>
              </a:ext>
            </a:extLst>
          </p:cNvPr>
          <p:cNvSpPr/>
          <p:nvPr/>
        </p:nvSpPr>
        <p:spPr>
          <a:xfrm>
            <a:off x="3364657" y="3660947"/>
            <a:ext cx="4855835" cy="484236"/>
          </a:xfrm>
          <a:prstGeom prst="roundRect">
            <a:avLst>
              <a:gd name="adj" fmla="val 30016"/>
            </a:avLst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accent5"/>
                </a:solidFill>
              </a:rPr>
              <a:t>Prof disponible via forum et mail pour des questions, conseils, aides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49EA7BE-49C8-426B-AC90-B3A2365517A5}"/>
              </a:ext>
            </a:extLst>
          </p:cNvPr>
          <p:cNvSpPr txBox="1"/>
          <p:nvPr/>
        </p:nvSpPr>
        <p:spPr>
          <a:xfrm>
            <a:off x="4648899" y="1304426"/>
            <a:ext cx="2904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Séances 3 et 4 Durée :  2h</a:t>
            </a:r>
          </a:p>
        </p:txBody>
      </p:sp>
      <p:sp>
        <p:nvSpPr>
          <p:cNvPr id="27" name="Bulle narrative : rectangle à coins arrondis 26">
            <a:extLst>
              <a:ext uri="{FF2B5EF4-FFF2-40B4-BE49-F238E27FC236}">
                <a16:creationId xmlns:a16="http://schemas.microsoft.com/office/drawing/2014/main" id="{7F227CBD-91A9-4A8D-8228-A6EFB144D787}"/>
              </a:ext>
            </a:extLst>
          </p:cNvPr>
          <p:cNvSpPr/>
          <p:nvPr/>
        </p:nvSpPr>
        <p:spPr>
          <a:xfrm>
            <a:off x="10790856" y="3648413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9" name="Rectangle : carré corné 28">
            <a:extLst>
              <a:ext uri="{FF2B5EF4-FFF2-40B4-BE49-F238E27FC236}">
                <a16:creationId xmlns:a16="http://schemas.microsoft.com/office/drawing/2014/main" id="{A93B4B54-6089-4C11-8833-C3710E774FA5}"/>
              </a:ext>
            </a:extLst>
          </p:cNvPr>
          <p:cNvSpPr/>
          <p:nvPr/>
        </p:nvSpPr>
        <p:spPr>
          <a:xfrm>
            <a:off x="11152785" y="2163752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35" name="Rectangle : carré corné 34">
            <a:extLst>
              <a:ext uri="{FF2B5EF4-FFF2-40B4-BE49-F238E27FC236}">
                <a16:creationId xmlns:a16="http://schemas.microsoft.com/office/drawing/2014/main" id="{0B383DFE-FBFC-47C5-8FCB-8FA018B90B48}"/>
              </a:ext>
            </a:extLst>
          </p:cNvPr>
          <p:cNvSpPr/>
          <p:nvPr/>
        </p:nvSpPr>
        <p:spPr>
          <a:xfrm>
            <a:off x="201248" y="4747632"/>
            <a:ext cx="11766033" cy="206577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200" b="1" u="sng" dirty="0"/>
              <a:t>Vidéos Canopé</a:t>
            </a:r>
          </a:p>
          <a:p>
            <a:endParaRPr lang="fr-FR" sz="1200" b="1" u="sng" dirty="0">
              <a:solidFill>
                <a:schemeClr val="bg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fr-FR" sz="1200" b="1" u="sng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https://lesfondamentaux.reseau-canope.fr/discipline/sciences/le-fonctionnement-du-corps-humain-et-la-sante/lalimentation/a-quoi-servent-les-aliments.html</a:t>
            </a:r>
            <a:endParaRPr lang="fr-FR" sz="1200" b="1" u="sng" dirty="0">
              <a:solidFill>
                <a:schemeClr val="bg1"/>
              </a:solidFill>
            </a:endParaRPr>
          </a:p>
          <a:p>
            <a:endParaRPr lang="fr-FR" sz="1200" b="1" u="sng" dirty="0">
              <a:solidFill>
                <a:schemeClr val="bg1"/>
              </a:solidFill>
            </a:endParaRPr>
          </a:p>
          <a:p>
            <a:r>
              <a:rPr lang="fr-FR" sz="1200" b="1" u="sng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https://lesfondamentaux.reseau-canope.fr/discipline/sciences/le-fonctionnement-du-corps-humain-et-la-sante/lalimentation/les-roles-des-differents-repas-de-la-journee.html</a:t>
            </a:r>
            <a:endParaRPr lang="fr-FR" sz="1200" b="1" u="sng" dirty="0">
              <a:solidFill>
                <a:schemeClr val="bg1"/>
              </a:solidFill>
            </a:endParaRPr>
          </a:p>
          <a:p>
            <a:endParaRPr lang="fr-FR" sz="1200" b="1" u="sng" dirty="0">
              <a:solidFill>
                <a:schemeClr val="bg1"/>
              </a:solidFill>
            </a:endParaRPr>
          </a:p>
          <a:p>
            <a:r>
              <a:rPr lang="fr-FR" sz="1200" u="sng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https://lesfondamentaux.reseau-canope.fr/discipline/sciences/le-fonctionnement-du-corps-humain-et-la-sante/lalimentation/avons-nous-tous-les-memes-besoins.html</a:t>
            </a:r>
            <a:endParaRPr lang="fr-FR" sz="1200" b="1" u="sng" dirty="0">
              <a:solidFill>
                <a:schemeClr val="bg1"/>
              </a:solidFill>
            </a:endParaRP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35EB9408-DA4C-4DC0-9C0A-E63546E94F86}"/>
              </a:ext>
            </a:extLst>
          </p:cNvPr>
          <p:cNvSpPr/>
          <p:nvPr/>
        </p:nvSpPr>
        <p:spPr>
          <a:xfrm>
            <a:off x="417095" y="143064"/>
            <a:ext cx="4033245" cy="1054050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La transformation des aliments C3:conserver les aliments</a:t>
            </a:r>
          </a:p>
        </p:txBody>
      </p:sp>
    </p:spTree>
    <p:extLst>
      <p:ext uri="{BB962C8B-B14F-4D97-AF65-F5344CB8AC3E}">
        <p14:creationId xmlns:p14="http://schemas.microsoft.com/office/powerpoint/2010/main" val="162109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 : droite rayée 3"/>
          <p:cNvSpPr/>
          <p:nvPr/>
        </p:nvSpPr>
        <p:spPr>
          <a:xfrm>
            <a:off x="417095" y="1055184"/>
            <a:ext cx="11554685" cy="8348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 dirty="0"/>
          </a:p>
        </p:txBody>
      </p:sp>
      <p:sp>
        <p:nvSpPr>
          <p:cNvPr id="12" name="Rectangle : coins arrondis 11"/>
          <p:cNvSpPr/>
          <p:nvPr/>
        </p:nvSpPr>
        <p:spPr>
          <a:xfrm>
            <a:off x="274557" y="1873069"/>
            <a:ext cx="3163487" cy="1474721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Envoyer le cours (PDF): protocole, photographies.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Prévoir le bilan et un QCM</a:t>
            </a:r>
          </a:p>
        </p:txBody>
      </p:sp>
      <p:sp>
        <p:nvSpPr>
          <p:cNvPr id="13" name="Rectangle : coins arrondis 12"/>
          <p:cNvSpPr/>
          <p:nvPr/>
        </p:nvSpPr>
        <p:spPr>
          <a:xfrm>
            <a:off x="4776639" y="143065"/>
            <a:ext cx="6489993" cy="1057112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2000" b="1" u="sng" dirty="0"/>
              <a:t>Objectifs :</a:t>
            </a:r>
          </a:p>
          <a:p>
            <a:r>
              <a:rPr lang="fr-FR" sz="1100" b="1" dirty="0"/>
              <a:t>Capacités:     </a:t>
            </a: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Formuler une hypothèse</a:t>
            </a:r>
          </a:p>
          <a:p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Suivre une recette (un protocole)</a:t>
            </a:r>
          </a:p>
          <a:p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Réaliser un dessin d’observation </a:t>
            </a:r>
          </a:p>
          <a:p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Extraire des informations d’un texte</a:t>
            </a:r>
            <a:r>
              <a:rPr lang="fr-FR" sz="1100" b="1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</a:p>
          <a:p>
            <a:r>
              <a:rPr lang="fr-FR" sz="1100" b="1" dirty="0">
                <a:latin typeface="Calibri" panose="020F0502020204030204" pitchFamily="34" charset="0"/>
                <a:cs typeface="Calibri" panose="020F0502020204030204" pitchFamily="34" charset="0"/>
              </a:rPr>
              <a:t>Notions:              </a:t>
            </a:r>
            <a:r>
              <a:rPr lang="fr-FR" sz="1100" dirty="0">
                <a:latin typeface="Calibri" panose="020F0502020204030204" pitchFamily="34" charset="0"/>
                <a:cs typeface="Calibri" panose="020F0502020204030204" pitchFamily="34" charset="0"/>
              </a:rPr>
              <a:t>levure-transformation biologique -cellule </a:t>
            </a:r>
            <a:endParaRPr lang="fr-FR" sz="1050" b="1" dirty="0">
              <a:effectLst/>
            </a:endParaRPr>
          </a:p>
          <a:p>
            <a:endParaRPr lang="fr-FR" sz="1050" dirty="0">
              <a:effectLst/>
            </a:endParaRP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CAF3246-D21F-4C32-A528-ED8DBCED0156}"/>
              </a:ext>
            </a:extLst>
          </p:cNvPr>
          <p:cNvSpPr/>
          <p:nvPr/>
        </p:nvSpPr>
        <p:spPr>
          <a:xfrm>
            <a:off x="4134085" y="1755406"/>
            <a:ext cx="3900361" cy="2343373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Copier le cours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Réaliser les manipulations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Compléter le tableau et si possible envoyer des photographies par mail ou publiées sur le blog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Réaliser le dessin d’observation </a:t>
            </a:r>
          </a:p>
          <a:p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92D43BD-62A2-4AC5-BD68-80A5FCDB892F}"/>
              </a:ext>
            </a:extLst>
          </p:cNvPr>
          <p:cNvSpPr/>
          <p:nvPr/>
        </p:nvSpPr>
        <p:spPr>
          <a:xfrm>
            <a:off x="8496827" y="1894174"/>
            <a:ext cx="2938331" cy="1775757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Publier sur le blog les travaux des élèves et commenter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Corriger le dessin et envoyer un bilan 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Mettre en ligne le QCM</a:t>
            </a: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5919CAB3-B261-48CA-B173-1301D5247CAC}"/>
              </a:ext>
            </a:extLst>
          </p:cNvPr>
          <p:cNvSpPr/>
          <p:nvPr/>
        </p:nvSpPr>
        <p:spPr>
          <a:xfrm>
            <a:off x="2364661" y="1676060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0" name="Bulle narrative : rectangle à coins arrondis 19">
            <a:extLst>
              <a:ext uri="{FF2B5EF4-FFF2-40B4-BE49-F238E27FC236}">
                <a16:creationId xmlns:a16="http://schemas.microsoft.com/office/drawing/2014/main" id="{A002480C-B6D8-4B26-ADC7-60D44A3C9BBC}"/>
              </a:ext>
            </a:extLst>
          </p:cNvPr>
          <p:cNvSpPr/>
          <p:nvPr/>
        </p:nvSpPr>
        <p:spPr>
          <a:xfrm>
            <a:off x="6645441" y="1869953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id="{67AC9A3B-9B46-4FB2-86E5-BB5E7A5AAD49}"/>
              </a:ext>
            </a:extLst>
          </p:cNvPr>
          <p:cNvSpPr/>
          <p:nvPr/>
        </p:nvSpPr>
        <p:spPr>
          <a:xfrm>
            <a:off x="8101406" y="1665365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8" name="Rectangle : carré corné 27">
            <a:extLst>
              <a:ext uri="{FF2B5EF4-FFF2-40B4-BE49-F238E27FC236}">
                <a16:creationId xmlns:a16="http://schemas.microsoft.com/office/drawing/2014/main" id="{1D0E1E96-8D39-4FE7-90C0-9AE676BF7E66}"/>
              </a:ext>
            </a:extLst>
          </p:cNvPr>
          <p:cNvSpPr/>
          <p:nvPr/>
        </p:nvSpPr>
        <p:spPr>
          <a:xfrm>
            <a:off x="3158288" y="2076235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44C9273-2AEA-436E-894F-09884088BCF7}"/>
              </a:ext>
            </a:extLst>
          </p:cNvPr>
          <p:cNvSpPr/>
          <p:nvPr/>
        </p:nvSpPr>
        <p:spPr>
          <a:xfrm>
            <a:off x="8496827" y="3927905"/>
            <a:ext cx="2757753" cy="1378342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7030A0"/>
                </a:solidFill>
              </a:rPr>
              <a:t>Corriger son dessin</a:t>
            </a:r>
          </a:p>
          <a:p>
            <a:r>
              <a:rPr lang="fr-FR" sz="1400" dirty="0">
                <a:solidFill>
                  <a:srgbClr val="7030A0"/>
                </a:solidFill>
              </a:rPr>
              <a:t>Apprendre le bilan</a:t>
            </a:r>
          </a:p>
          <a:p>
            <a:r>
              <a:rPr lang="fr-FR" sz="1400" dirty="0">
                <a:solidFill>
                  <a:srgbClr val="7030A0"/>
                </a:solidFill>
              </a:rPr>
              <a:t>Se tester en répondant au QCM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12C9C3-8F45-4E07-9A05-AD04DBF14B10}"/>
              </a:ext>
            </a:extLst>
          </p:cNvPr>
          <p:cNvSpPr txBox="1"/>
          <p:nvPr/>
        </p:nvSpPr>
        <p:spPr>
          <a:xfrm>
            <a:off x="10682361" y="6342888"/>
            <a:ext cx="13491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Jennifer blanchet</a:t>
            </a:r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D00AD13E-AD7B-4851-9B4E-BCFE6981446E}"/>
              </a:ext>
            </a:extLst>
          </p:cNvPr>
          <p:cNvSpPr/>
          <p:nvPr/>
        </p:nvSpPr>
        <p:spPr>
          <a:xfrm>
            <a:off x="3409801" y="4164947"/>
            <a:ext cx="4855835" cy="484236"/>
          </a:xfrm>
          <a:prstGeom prst="roundRect">
            <a:avLst>
              <a:gd name="adj" fmla="val 30016"/>
            </a:avLst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accent5"/>
                </a:solidFill>
              </a:rPr>
              <a:t>Prof disponible via forum et mail pour des questions, conseils, aides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49EA7BE-49C8-426B-AC90-B3A2365517A5}"/>
              </a:ext>
            </a:extLst>
          </p:cNvPr>
          <p:cNvSpPr txBox="1"/>
          <p:nvPr/>
        </p:nvSpPr>
        <p:spPr>
          <a:xfrm>
            <a:off x="4090595" y="1304426"/>
            <a:ext cx="30920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Séances , 5, 6, 7  Durée :  3h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7643E1C6-E352-41FA-9EEB-F2D38BDA7EBD}"/>
              </a:ext>
            </a:extLst>
          </p:cNvPr>
          <p:cNvSpPr/>
          <p:nvPr/>
        </p:nvSpPr>
        <p:spPr>
          <a:xfrm>
            <a:off x="274557" y="4828909"/>
            <a:ext cx="7993878" cy="484236"/>
          </a:xfrm>
          <a:prstGeom prst="roundRect">
            <a:avLst>
              <a:gd name="adj" fmla="val 30016"/>
            </a:avLst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dirty="0">
                <a:solidFill>
                  <a:schemeClr val="accent5"/>
                </a:solidFill>
              </a:rPr>
              <a:t>Prévoir les fiches d’aide en fonction des besoins: réaliser un dessin d’observation</a:t>
            </a:r>
          </a:p>
        </p:txBody>
      </p:sp>
      <p:sp>
        <p:nvSpPr>
          <p:cNvPr id="27" name="Bulle narrative : rectangle à coins arrondis 26">
            <a:extLst>
              <a:ext uri="{FF2B5EF4-FFF2-40B4-BE49-F238E27FC236}">
                <a16:creationId xmlns:a16="http://schemas.microsoft.com/office/drawing/2014/main" id="{7F227CBD-91A9-4A8D-8228-A6EFB144D787}"/>
              </a:ext>
            </a:extLst>
          </p:cNvPr>
          <p:cNvSpPr/>
          <p:nvPr/>
        </p:nvSpPr>
        <p:spPr>
          <a:xfrm>
            <a:off x="10423220" y="4903113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32" name="Rectangle : carré corné 31">
            <a:extLst>
              <a:ext uri="{FF2B5EF4-FFF2-40B4-BE49-F238E27FC236}">
                <a16:creationId xmlns:a16="http://schemas.microsoft.com/office/drawing/2014/main" id="{EAD7D735-2902-4628-9D21-C7A3DB79204D}"/>
              </a:ext>
            </a:extLst>
          </p:cNvPr>
          <p:cNvSpPr/>
          <p:nvPr/>
        </p:nvSpPr>
        <p:spPr>
          <a:xfrm>
            <a:off x="7620079" y="3541485"/>
            <a:ext cx="1071793" cy="45063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blog</a:t>
            </a:r>
            <a:endParaRPr lang="fr-FR" sz="1200" dirty="0"/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1AD379A5-B8F0-44C3-86A3-86F10CCF0F37}"/>
              </a:ext>
            </a:extLst>
          </p:cNvPr>
          <p:cNvSpPr/>
          <p:nvPr/>
        </p:nvSpPr>
        <p:spPr>
          <a:xfrm>
            <a:off x="220221" y="118806"/>
            <a:ext cx="4230120" cy="1054050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La transformation des aliments C3: une transformation biologique</a:t>
            </a:r>
          </a:p>
        </p:txBody>
      </p:sp>
      <p:sp>
        <p:nvSpPr>
          <p:cNvPr id="36" name="Rectangle : carré corné 35">
            <a:extLst>
              <a:ext uri="{FF2B5EF4-FFF2-40B4-BE49-F238E27FC236}">
                <a16:creationId xmlns:a16="http://schemas.microsoft.com/office/drawing/2014/main" id="{62BF9173-86E0-46A1-8DEC-1D14A59F478D}"/>
              </a:ext>
            </a:extLst>
          </p:cNvPr>
          <p:cNvSpPr/>
          <p:nvPr/>
        </p:nvSpPr>
        <p:spPr>
          <a:xfrm>
            <a:off x="10523638" y="3510344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1448189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 : droite rayée 3"/>
          <p:cNvSpPr/>
          <p:nvPr/>
        </p:nvSpPr>
        <p:spPr>
          <a:xfrm>
            <a:off x="417095" y="1055184"/>
            <a:ext cx="11554685" cy="834887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/>
          </a:p>
        </p:txBody>
      </p:sp>
      <p:sp>
        <p:nvSpPr>
          <p:cNvPr id="12" name="Rectangle : coins arrondis 11"/>
          <p:cNvSpPr/>
          <p:nvPr/>
        </p:nvSpPr>
        <p:spPr>
          <a:xfrm>
            <a:off x="220148" y="1931225"/>
            <a:ext cx="3163487" cy="1699872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accent5"/>
                </a:solidFill>
              </a:rPr>
              <a:t>Prévoir les questions des élèves </a:t>
            </a:r>
          </a:p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Programmer chat/classe virtuelle et prévenir les élèves par mail.</a:t>
            </a:r>
          </a:p>
        </p:txBody>
      </p:sp>
      <p:sp>
        <p:nvSpPr>
          <p:cNvPr id="13" name="Rectangle : coins arrondis 12"/>
          <p:cNvSpPr/>
          <p:nvPr/>
        </p:nvSpPr>
        <p:spPr>
          <a:xfrm>
            <a:off x="4829377" y="113869"/>
            <a:ext cx="6437255" cy="940182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600" b="1" u="sng" dirty="0"/>
          </a:p>
          <a:p>
            <a:r>
              <a:rPr lang="fr-FR" sz="1600" b="1" u="sng" dirty="0"/>
              <a:t>Objectifs :</a:t>
            </a:r>
          </a:p>
          <a:p>
            <a:r>
              <a:rPr lang="fr-FR" sz="1100" b="1" dirty="0"/>
              <a:t>Capacités:       réinvestir ses connaissances</a:t>
            </a:r>
            <a:r>
              <a:rPr lang="fr-FR" sz="1000" b="1" dirty="0"/>
              <a:t>.</a:t>
            </a:r>
            <a:endParaRPr lang="fr-FR" sz="1050" b="1" dirty="0">
              <a:effectLst/>
            </a:endParaRPr>
          </a:p>
          <a:p>
            <a:endParaRPr lang="fr-FR" sz="1050" dirty="0">
              <a:effectLst/>
            </a:endParaRP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ECAF3246-D21F-4C32-A528-ED8DBCED0156}"/>
              </a:ext>
            </a:extLst>
          </p:cNvPr>
          <p:cNvSpPr/>
          <p:nvPr/>
        </p:nvSpPr>
        <p:spPr>
          <a:xfrm>
            <a:off x="4171009" y="1988720"/>
            <a:ext cx="3900361" cy="1192027"/>
          </a:xfrm>
          <a:prstGeom prst="roundRect">
            <a:avLst>
              <a:gd name="adj" fmla="val 1000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Réviser la leçon 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r>
              <a:rPr lang="fr-FR" sz="1400" dirty="0">
                <a:solidFill>
                  <a:srgbClr val="7030A0"/>
                </a:solidFill>
              </a:rPr>
              <a:t>Prévoir et poser des questions</a:t>
            </a:r>
          </a:p>
          <a:p>
            <a:endParaRPr lang="fr-FR" sz="1400" dirty="0">
              <a:solidFill>
                <a:srgbClr val="7030A0"/>
              </a:solidFill>
            </a:endParaRPr>
          </a:p>
          <a:p>
            <a:endParaRPr lang="fr-FR" sz="1400" dirty="0">
              <a:solidFill>
                <a:srgbClr val="7030A0"/>
              </a:solidFill>
            </a:endParaRP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492D43BD-62A2-4AC5-BD68-80A5FCDB892F}"/>
              </a:ext>
            </a:extLst>
          </p:cNvPr>
          <p:cNvSpPr/>
          <p:nvPr/>
        </p:nvSpPr>
        <p:spPr>
          <a:xfrm>
            <a:off x="8247382" y="1931225"/>
            <a:ext cx="2938331" cy="1498075"/>
          </a:xfrm>
          <a:prstGeom prst="roundRect">
            <a:avLst/>
          </a:prstGeom>
          <a:ln w="5715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fr-FR" sz="1400" dirty="0">
              <a:solidFill>
                <a:schemeClr val="accent5"/>
              </a:solidFill>
            </a:endParaRPr>
          </a:p>
          <a:p>
            <a:r>
              <a:rPr lang="fr-FR" sz="1400" dirty="0">
                <a:solidFill>
                  <a:schemeClr val="accent5"/>
                </a:solidFill>
              </a:rPr>
              <a:t>Rédiger une synthèse des questions/réponses et l’envoyer par mail</a:t>
            </a:r>
          </a:p>
        </p:txBody>
      </p:sp>
      <p:sp>
        <p:nvSpPr>
          <p:cNvPr id="3" name="Bulle narrative : rectangle à coins arrondis 2">
            <a:extLst>
              <a:ext uri="{FF2B5EF4-FFF2-40B4-BE49-F238E27FC236}">
                <a16:creationId xmlns:a16="http://schemas.microsoft.com/office/drawing/2014/main" id="{5919CAB3-B261-48CA-B173-1301D5247CAC}"/>
              </a:ext>
            </a:extLst>
          </p:cNvPr>
          <p:cNvSpPr/>
          <p:nvPr/>
        </p:nvSpPr>
        <p:spPr>
          <a:xfrm>
            <a:off x="1936399" y="3235107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0" name="Bulle narrative : rectangle à coins arrondis 19">
            <a:extLst>
              <a:ext uri="{FF2B5EF4-FFF2-40B4-BE49-F238E27FC236}">
                <a16:creationId xmlns:a16="http://schemas.microsoft.com/office/drawing/2014/main" id="{A002480C-B6D8-4B26-ADC7-60D44A3C9BBC}"/>
              </a:ext>
            </a:extLst>
          </p:cNvPr>
          <p:cNvSpPr/>
          <p:nvPr/>
        </p:nvSpPr>
        <p:spPr>
          <a:xfrm>
            <a:off x="6843002" y="1869953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1" name="Bulle narrative : rectangle à coins arrondis 20">
            <a:extLst>
              <a:ext uri="{FF2B5EF4-FFF2-40B4-BE49-F238E27FC236}">
                <a16:creationId xmlns:a16="http://schemas.microsoft.com/office/drawing/2014/main" id="{67AC9A3B-9B46-4FB2-86E5-BB5E7A5AAD49}"/>
              </a:ext>
            </a:extLst>
          </p:cNvPr>
          <p:cNvSpPr/>
          <p:nvPr/>
        </p:nvSpPr>
        <p:spPr>
          <a:xfrm>
            <a:off x="8287452" y="1794827"/>
            <a:ext cx="1072357" cy="387786"/>
          </a:xfrm>
          <a:prstGeom prst="wedgeRoundRectCallou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prof</a:t>
            </a:r>
          </a:p>
        </p:txBody>
      </p:sp>
      <p:sp>
        <p:nvSpPr>
          <p:cNvPr id="28" name="Rectangle : carré corné 27">
            <a:extLst>
              <a:ext uri="{FF2B5EF4-FFF2-40B4-BE49-F238E27FC236}">
                <a16:creationId xmlns:a16="http://schemas.microsoft.com/office/drawing/2014/main" id="{1D0E1E96-8D39-4FE7-90C0-9AE676BF7E66}"/>
              </a:ext>
            </a:extLst>
          </p:cNvPr>
          <p:cNvSpPr/>
          <p:nvPr/>
        </p:nvSpPr>
        <p:spPr>
          <a:xfrm>
            <a:off x="3048839" y="2089223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444C9273-2AEA-436E-894F-09884088BCF7}"/>
              </a:ext>
            </a:extLst>
          </p:cNvPr>
          <p:cNvSpPr/>
          <p:nvPr/>
        </p:nvSpPr>
        <p:spPr>
          <a:xfrm>
            <a:off x="8337670" y="3485057"/>
            <a:ext cx="2757753" cy="839454"/>
          </a:xfrm>
          <a:prstGeom prst="roundRect">
            <a:avLst>
              <a:gd name="adj" fmla="val 20729"/>
            </a:avLst>
          </a:prstGeom>
          <a:solidFill>
            <a:schemeClr val="lt1">
              <a:alpha val="86000"/>
            </a:schemeClr>
          </a:solidFill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FR" sz="1400" dirty="0">
                <a:solidFill>
                  <a:srgbClr val="7030A0"/>
                </a:solidFill>
              </a:rPr>
              <a:t>Retravailler la leçon et se tester sur les QCM.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D812C9C3-8F45-4E07-9A05-AD04DBF14B10}"/>
              </a:ext>
            </a:extLst>
          </p:cNvPr>
          <p:cNvSpPr txBox="1"/>
          <p:nvPr/>
        </p:nvSpPr>
        <p:spPr>
          <a:xfrm>
            <a:off x="10682361" y="6342888"/>
            <a:ext cx="13491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/>
              <a:t>Jennifer blanchet</a:t>
            </a:r>
          </a:p>
          <a:p>
            <a:pPr algn="r"/>
            <a:r>
              <a:rPr lang="fr-FR" sz="1050" dirty="0" err="1"/>
              <a:t>Ac</a:t>
            </a:r>
            <a:r>
              <a:rPr lang="fr-FR" sz="1050" dirty="0"/>
              <a:t>. Versailles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849EA7BE-49C8-426B-AC90-B3A2365517A5}"/>
              </a:ext>
            </a:extLst>
          </p:cNvPr>
          <p:cNvSpPr txBox="1"/>
          <p:nvPr/>
        </p:nvSpPr>
        <p:spPr>
          <a:xfrm>
            <a:off x="4648900" y="1304426"/>
            <a:ext cx="26795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Séance 8   Durée :  1h</a:t>
            </a:r>
          </a:p>
        </p:txBody>
      </p:sp>
      <p:sp>
        <p:nvSpPr>
          <p:cNvPr id="27" name="Bulle narrative : rectangle à coins arrondis 26">
            <a:extLst>
              <a:ext uri="{FF2B5EF4-FFF2-40B4-BE49-F238E27FC236}">
                <a16:creationId xmlns:a16="http://schemas.microsoft.com/office/drawing/2014/main" id="{7F227CBD-91A9-4A8D-8228-A6EFB144D787}"/>
              </a:ext>
            </a:extLst>
          </p:cNvPr>
          <p:cNvSpPr/>
          <p:nvPr/>
        </p:nvSpPr>
        <p:spPr>
          <a:xfrm>
            <a:off x="10967150" y="3711051"/>
            <a:ext cx="1072357" cy="387786"/>
          </a:xfrm>
          <a:prstGeom prst="wedgeRoundRectCallou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/>
              <a:t>côté élève</a:t>
            </a:r>
          </a:p>
        </p:txBody>
      </p:sp>
      <p:sp>
        <p:nvSpPr>
          <p:cNvPr id="29" name="Rectangle : carré corné 28">
            <a:extLst>
              <a:ext uri="{FF2B5EF4-FFF2-40B4-BE49-F238E27FC236}">
                <a16:creationId xmlns:a16="http://schemas.microsoft.com/office/drawing/2014/main" id="{A93B4B54-6089-4C11-8833-C3710E774FA5}"/>
              </a:ext>
            </a:extLst>
          </p:cNvPr>
          <p:cNvSpPr/>
          <p:nvPr/>
        </p:nvSpPr>
        <p:spPr>
          <a:xfrm>
            <a:off x="10970257" y="2182613"/>
            <a:ext cx="1071793" cy="534195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Mail   </a:t>
            </a:r>
            <a:r>
              <a:rPr lang="fr-FR" sz="1200" b="1" dirty="0" err="1"/>
              <a:t>ent</a:t>
            </a:r>
            <a:r>
              <a:rPr lang="fr-FR" sz="1200" b="1" dirty="0"/>
              <a:t>/</a:t>
            </a:r>
            <a:r>
              <a:rPr lang="fr-FR" sz="1200" b="1" dirty="0" err="1"/>
              <a:t>pronote</a:t>
            </a:r>
            <a:endParaRPr lang="fr-FR" sz="1200" dirty="0"/>
          </a:p>
        </p:txBody>
      </p:sp>
      <p:sp>
        <p:nvSpPr>
          <p:cNvPr id="25" name="Rectangle : carré corné 24">
            <a:extLst>
              <a:ext uri="{FF2B5EF4-FFF2-40B4-BE49-F238E27FC236}">
                <a16:creationId xmlns:a16="http://schemas.microsoft.com/office/drawing/2014/main" id="{B40ABD7C-A79E-4997-BDFC-2507EAA31657}"/>
              </a:ext>
            </a:extLst>
          </p:cNvPr>
          <p:cNvSpPr/>
          <p:nvPr/>
        </p:nvSpPr>
        <p:spPr>
          <a:xfrm>
            <a:off x="3048839" y="2715368"/>
            <a:ext cx="1071793" cy="773508"/>
          </a:xfrm>
          <a:prstGeom prst="foldedCorner">
            <a:avLst>
              <a:gd name="adj" fmla="val 12126"/>
            </a:avLst>
          </a:prstGeom>
          <a:solidFill>
            <a:srgbClr val="FFFF00">
              <a:alpha val="86000"/>
            </a:srgb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Chat/   Classe virtuelle</a:t>
            </a:r>
            <a:endParaRPr lang="fr-FR" sz="1200" dirty="0"/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BD87C42D-2FCE-4895-85DB-11F63C0A0CAB}"/>
              </a:ext>
            </a:extLst>
          </p:cNvPr>
          <p:cNvSpPr/>
          <p:nvPr/>
        </p:nvSpPr>
        <p:spPr>
          <a:xfrm>
            <a:off x="417095" y="118806"/>
            <a:ext cx="4033245" cy="1054050"/>
          </a:xfrm>
          <a:prstGeom prst="round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La transformation des aliments C3: révisions</a:t>
            </a:r>
          </a:p>
        </p:txBody>
      </p:sp>
    </p:spTree>
    <p:extLst>
      <p:ext uri="{BB962C8B-B14F-4D97-AF65-F5344CB8AC3E}">
        <p14:creationId xmlns:p14="http://schemas.microsoft.com/office/powerpoint/2010/main" val="380120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036"/>
    </mc:Choice>
    <mc:Fallback xmlns="">
      <p:transition spd="slow" advTm="7036"/>
    </mc:Fallback>
  </mc:AlternateContent>
</p:sld>
</file>

<file path=ppt/theme/theme1.xml><?xml version="1.0" encoding="utf-8"?>
<a:theme xmlns:a="http://schemas.openxmlformats.org/drawingml/2006/main" name="Secteur">
  <a:themeElements>
    <a:clrScheme name="Secteur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ecteu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1561</TotalTime>
  <Words>743</Words>
  <Application>Microsoft Office PowerPoint</Application>
  <PresentationFormat>Grand écran</PresentationFormat>
  <Paragraphs>165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Wingdings 3</vt:lpstr>
      <vt:lpstr>Secteur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Mel Fen</dc:creator>
  <cp:lastModifiedBy>blanchet jennifer</cp:lastModifiedBy>
  <cp:revision>49</cp:revision>
  <dcterms:created xsi:type="dcterms:W3CDTF">2017-02-10T23:03:11Z</dcterms:created>
  <dcterms:modified xsi:type="dcterms:W3CDTF">2020-03-30T17:22:17Z</dcterms:modified>
</cp:coreProperties>
</file>