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C4E3-7B41-4F3A-9D6E-A9485E5BA9A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BE50-C78F-49C7-B4FA-3D0666849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C4E3-7B41-4F3A-9D6E-A9485E5BA9A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BE50-C78F-49C7-B4FA-3D0666849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C4E3-7B41-4F3A-9D6E-A9485E5BA9A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BE50-C78F-49C7-B4FA-3D0666849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C4E3-7B41-4F3A-9D6E-A9485E5BA9A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BE50-C78F-49C7-B4FA-3D0666849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C4E3-7B41-4F3A-9D6E-A9485E5BA9A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BE50-C78F-49C7-B4FA-3D0666849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C4E3-7B41-4F3A-9D6E-A9485E5BA9A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BE50-C78F-49C7-B4FA-3D0666849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C4E3-7B41-4F3A-9D6E-A9485E5BA9A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BE50-C78F-49C7-B4FA-3D0666849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C4E3-7B41-4F3A-9D6E-A9485E5BA9A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BE50-C78F-49C7-B4FA-3D0666849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C4E3-7B41-4F3A-9D6E-A9485E5BA9A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BE50-C78F-49C7-B4FA-3D0666849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C4E3-7B41-4F3A-9D6E-A9485E5BA9A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BE50-C78F-49C7-B4FA-3D0666849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C4E3-7B41-4F3A-9D6E-A9485E5BA9A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BE50-C78F-49C7-B4FA-3D0666849E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6C4E3-7B41-4F3A-9D6E-A9485E5BA9A5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4BE50-C78F-49C7-B4FA-3D0666849ED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Autofit/>
          </a:bodyPr>
          <a:lstStyle/>
          <a:p>
            <a:r>
              <a:rPr lang="fr-FR" sz="4800" b="1" u="sng" dirty="0">
                <a:solidFill>
                  <a:srgbClr val="FF0000"/>
                </a:solidFill>
              </a:rPr>
              <a:t>Activité 1</a:t>
            </a:r>
            <a:r>
              <a:rPr lang="fr-FR" sz="4800" dirty="0">
                <a:solidFill>
                  <a:srgbClr val="FF0000"/>
                </a:solidFill>
              </a:rPr>
              <a:t>: La sélection sexuelle du guppy, un exemple de sélection naturelle</a:t>
            </a:r>
          </a:p>
        </p:txBody>
      </p:sp>
      <p:pic>
        <p:nvPicPr>
          <p:cNvPr id="1026" name="Picture 2" descr="H:\Classe_207\_travail\SVT\Thème 1B\Chap 2\Activité 1 - Sélection sexuelle\femel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5576" y="4149080"/>
            <a:ext cx="2658977" cy="2381583"/>
          </a:xfrm>
          <a:prstGeom prst="rect">
            <a:avLst/>
          </a:prstGeom>
          <a:noFill/>
        </p:spPr>
      </p:pic>
      <p:pic>
        <p:nvPicPr>
          <p:cNvPr id="1027" name="Picture 3" descr="H:\Classe_207\_travail\SVT\Thème 1B\Chap 2\Activité 1 - Sélection sexuelle\male_ble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492896"/>
            <a:ext cx="2525599" cy="2381583"/>
          </a:xfrm>
          <a:prstGeom prst="rect">
            <a:avLst/>
          </a:prstGeom>
          <a:noFill/>
        </p:spPr>
      </p:pic>
      <p:pic>
        <p:nvPicPr>
          <p:cNvPr id="1028" name="Picture 4" descr="H:\Classe_207\_travail\SVT\Thème 1B\Chap 2\Activité 1 - Sélection sexuelle\male_oran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355976" y="2492896"/>
            <a:ext cx="2664296" cy="2381583"/>
          </a:xfrm>
          <a:prstGeom prst="rect">
            <a:avLst/>
          </a:prstGeom>
          <a:noFill/>
        </p:spPr>
      </p:pic>
      <p:pic>
        <p:nvPicPr>
          <p:cNvPr id="1029" name="Picture 5" descr="H:\Classe_207\_travail\SVT\Thème 1B\Chap 2\Activité 1 - Sélection sexuelle\poisson_predateu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4293096"/>
            <a:ext cx="2381583" cy="2381583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467544" y="54868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Atelier A</a:t>
            </a:r>
          </a:p>
          <a:p>
            <a:r>
              <a:rPr lang="fr-FR" dirty="0"/>
              <a:t>Louis</a:t>
            </a:r>
          </a:p>
          <a:p>
            <a:r>
              <a:rPr lang="fr-FR" dirty="0"/>
              <a:t>Maël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Captuj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3024336" cy="3101883"/>
          </a:xfrm>
        </p:spPr>
      </p:pic>
      <p:pic>
        <p:nvPicPr>
          <p:cNvPr id="7" name="Image 6" descr="Cap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88640"/>
            <a:ext cx="5401429" cy="412490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39552" y="3356992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Environnement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347864" y="4437112"/>
            <a:ext cx="46805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Graphique: Courbes de l’évolution des poissons </a:t>
            </a:r>
          </a:p>
          <a:p>
            <a:endParaRPr lang="fr-FR" sz="3200" dirty="0"/>
          </a:p>
          <a:p>
            <a:r>
              <a:rPr lang="fr-FR" sz="2000" dirty="0"/>
              <a:t>Ordonnés : Effectif</a:t>
            </a:r>
          </a:p>
          <a:p>
            <a:r>
              <a:rPr lang="fr-FR" sz="2000" dirty="0" err="1"/>
              <a:t>Abcsisses</a:t>
            </a:r>
            <a:r>
              <a:rPr lang="fr-FR" sz="2000" dirty="0"/>
              <a:t> : Temps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solidFill>
                  <a:srgbClr val="FF0000"/>
                </a:solidFill>
              </a:rPr>
              <a:t>Poissons du modèle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43308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/>
              <a:t>Nom :Poisson femelle</a:t>
            </a:r>
          </a:p>
          <a:p>
            <a:pPr>
              <a:buNone/>
            </a:pPr>
            <a:r>
              <a:rPr lang="fr-FR" sz="2400" dirty="0"/>
              <a:t>Demi-vie :1000</a:t>
            </a:r>
          </a:p>
          <a:p>
            <a:pPr>
              <a:buNone/>
            </a:pPr>
            <a:r>
              <a:rPr lang="fr-FR" sz="2400" dirty="0"/>
              <a:t>Probabilité de déplacement : 100</a:t>
            </a:r>
          </a:p>
          <a:p>
            <a:pPr>
              <a:buNone/>
            </a:pPr>
            <a:r>
              <a:rPr lang="fr-FR" sz="2400" dirty="0"/>
              <a:t>Effectif initial : 50</a:t>
            </a:r>
          </a:p>
          <a:p>
            <a:pPr>
              <a:buNone/>
            </a:pPr>
            <a:r>
              <a:rPr lang="fr-FR" sz="2400" dirty="0"/>
              <a:t>Nom :Poisson mâle</a:t>
            </a:r>
          </a:p>
          <a:p>
            <a:pPr>
              <a:buNone/>
            </a:pPr>
            <a:r>
              <a:rPr lang="fr-FR" sz="2400" dirty="0"/>
              <a:t>Demi-vie :1000</a:t>
            </a:r>
          </a:p>
          <a:p>
            <a:pPr>
              <a:buNone/>
            </a:pPr>
            <a:r>
              <a:rPr lang="fr-FR" sz="2400" dirty="0"/>
              <a:t>Probabilité de déplacement : 100</a:t>
            </a:r>
          </a:p>
          <a:p>
            <a:pPr>
              <a:buNone/>
            </a:pPr>
            <a:r>
              <a:rPr lang="fr-FR" sz="2400" dirty="0"/>
              <a:t>Effectif initial : 50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716016" y="1628800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Nom :Poisson prédateur</a:t>
            </a:r>
          </a:p>
          <a:p>
            <a:r>
              <a:rPr lang="fr-FR" sz="2400" dirty="0"/>
              <a:t>Probabilité de déplacement : 50</a:t>
            </a:r>
          </a:p>
          <a:p>
            <a:r>
              <a:rPr lang="fr-FR" sz="2400" dirty="0"/>
              <a:t>Effectif initial : 2</a:t>
            </a:r>
          </a:p>
          <a:p>
            <a:endParaRPr lang="fr-FR" sz="2400" dirty="0"/>
          </a:p>
          <a:p>
            <a:r>
              <a:rPr lang="fr-FR" sz="2400" dirty="0"/>
              <a:t>Nom :Poisson mâle orange</a:t>
            </a:r>
          </a:p>
          <a:p>
            <a:r>
              <a:rPr lang="fr-FR" sz="2400" dirty="0"/>
              <a:t>Demi-vie :1000</a:t>
            </a:r>
          </a:p>
          <a:p>
            <a:r>
              <a:rPr lang="fr-FR" sz="2400" dirty="0"/>
              <a:t>Probabilité de déplacement : 100</a:t>
            </a:r>
          </a:p>
          <a:p>
            <a:r>
              <a:rPr lang="fr-FR" sz="2400" dirty="0"/>
              <a:t>Effectif initial :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solidFill>
                  <a:srgbClr val="FF0000"/>
                </a:solidFill>
              </a:rPr>
              <a:t>Le comportement ( règle 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4402832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FR" sz="3800" dirty="0"/>
              <a:t>Nom de la règle :reproduction male</a:t>
            </a:r>
          </a:p>
          <a:p>
            <a:pPr>
              <a:buNone/>
            </a:pPr>
            <a:r>
              <a:rPr lang="fr-FR" sz="3800" dirty="0"/>
              <a:t>Type : réaction entre agents </a:t>
            </a:r>
          </a:p>
          <a:p>
            <a:pPr>
              <a:buNone/>
            </a:pPr>
            <a:r>
              <a:rPr lang="fr-FR" sz="3800" dirty="0"/>
              <a:t>Probabilité : 1%</a:t>
            </a:r>
          </a:p>
          <a:p>
            <a:pPr>
              <a:buNone/>
            </a:pPr>
            <a:r>
              <a:rPr lang="fr-FR" sz="3800" dirty="0"/>
              <a:t>Réactifs : Poisson femelle, Poisson mâle</a:t>
            </a:r>
          </a:p>
          <a:p>
            <a:pPr>
              <a:buNone/>
            </a:pPr>
            <a:r>
              <a:rPr lang="fr-FR" sz="3800" dirty="0"/>
              <a:t>Produits : Poisson femelle, Poisson femelle, Poisson mâle, Poisson mâle</a:t>
            </a:r>
          </a:p>
          <a:p>
            <a:pPr>
              <a:buNone/>
            </a:pPr>
            <a:endParaRPr lang="fr-FR" sz="3800" dirty="0"/>
          </a:p>
          <a:p>
            <a:pPr>
              <a:buNone/>
            </a:pPr>
            <a:r>
              <a:rPr lang="fr-FR" sz="3800" dirty="0"/>
              <a:t>Nom de la règle :Reproduction mâle orange</a:t>
            </a:r>
          </a:p>
          <a:p>
            <a:pPr>
              <a:buNone/>
            </a:pPr>
            <a:r>
              <a:rPr lang="fr-FR" sz="3800" dirty="0"/>
              <a:t>Type : réaction entre agents </a:t>
            </a:r>
          </a:p>
          <a:p>
            <a:pPr>
              <a:buNone/>
            </a:pPr>
            <a:r>
              <a:rPr lang="fr-FR" sz="3800" dirty="0"/>
              <a:t>Probabilité : 3%</a:t>
            </a:r>
          </a:p>
          <a:p>
            <a:pPr>
              <a:buNone/>
            </a:pPr>
            <a:r>
              <a:rPr lang="fr-FR" sz="3800" dirty="0"/>
              <a:t>Réactifs : Poisson femelle, Poisson mâle orange</a:t>
            </a:r>
          </a:p>
          <a:p>
            <a:pPr>
              <a:buNone/>
            </a:pPr>
            <a:r>
              <a:rPr lang="fr-FR" sz="3800" dirty="0"/>
              <a:t>Produits : Poisson femelle, Poisson femelle, Poisson mâle orange, Poisson mâle orange</a:t>
            </a:r>
          </a:p>
          <a:p>
            <a:pPr>
              <a:buNone/>
            </a:pPr>
            <a:endParaRPr lang="fr-FR" sz="3800" dirty="0"/>
          </a:p>
          <a:p>
            <a:pPr>
              <a:buNone/>
            </a:pPr>
            <a:r>
              <a:rPr lang="fr-FR" sz="3800" dirty="0"/>
              <a:t>Nom de la règle :prédateur f</a:t>
            </a:r>
          </a:p>
          <a:p>
            <a:pPr>
              <a:buNone/>
            </a:pPr>
            <a:r>
              <a:rPr lang="fr-FR" sz="3800" dirty="0"/>
              <a:t>Type : réaction entre agents </a:t>
            </a:r>
          </a:p>
          <a:p>
            <a:pPr>
              <a:buNone/>
            </a:pPr>
            <a:r>
              <a:rPr lang="fr-FR" sz="3800" dirty="0"/>
              <a:t>Probabilité : 1%</a:t>
            </a:r>
          </a:p>
          <a:p>
            <a:pPr>
              <a:buNone/>
            </a:pPr>
            <a:r>
              <a:rPr lang="fr-FR" sz="3800" dirty="0"/>
              <a:t>Réactifs : Poisson prédateur, Poisson femelle</a:t>
            </a:r>
          </a:p>
          <a:p>
            <a:pPr>
              <a:buNone/>
            </a:pPr>
            <a:r>
              <a:rPr lang="fr-FR" sz="3800" dirty="0"/>
              <a:t>Produits : Poisson prédateur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220072" y="1844824"/>
            <a:ext cx="3456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dirty="0"/>
              <a:t>Nom de la règle :prédateur m</a:t>
            </a:r>
          </a:p>
          <a:p>
            <a:pPr>
              <a:buNone/>
            </a:pPr>
            <a:r>
              <a:rPr lang="fr-FR" dirty="0"/>
              <a:t>Type : réaction entre agents </a:t>
            </a:r>
          </a:p>
          <a:p>
            <a:pPr>
              <a:buNone/>
            </a:pPr>
            <a:r>
              <a:rPr lang="fr-FR" dirty="0"/>
              <a:t>Probabilité : 1%</a:t>
            </a:r>
          </a:p>
          <a:p>
            <a:pPr>
              <a:buNone/>
            </a:pPr>
            <a:r>
              <a:rPr lang="fr-FR" dirty="0"/>
              <a:t>Réactifs : Poisson mâle, Poisson prédateur</a:t>
            </a:r>
          </a:p>
          <a:p>
            <a:pPr>
              <a:buNone/>
            </a:pPr>
            <a:r>
              <a:rPr lang="fr-FR" dirty="0"/>
              <a:t>Produits : Poisson prédateur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Nom de la règle :prédateur mo</a:t>
            </a:r>
          </a:p>
          <a:p>
            <a:pPr>
              <a:buNone/>
            </a:pPr>
            <a:r>
              <a:rPr lang="fr-FR" dirty="0"/>
              <a:t>Type : réaction entre agents </a:t>
            </a:r>
          </a:p>
          <a:p>
            <a:pPr>
              <a:buNone/>
            </a:pPr>
            <a:r>
              <a:rPr lang="fr-FR" dirty="0"/>
              <a:t>Probabilité : 2%</a:t>
            </a:r>
          </a:p>
          <a:p>
            <a:pPr>
              <a:buNone/>
            </a:pPr>
            <a:r>
              <a:rPr lang="fr-FR" dirty="0"/>
              <a:t>Réactifs : Poisson mâle orange, Poisson prédateur</a:t>
            </a:r>
          </a:p>
          <a:p>
            <a:pPr>
              <a:buNone/>
            </a:pPr>
            <a:r>
              <a:rPr lang="fr-FR" dirty="0"/>
              <a:t>Produits : Poisson prédateur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27584" y="609329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chance des poissons orange sont plus haute car ils ont un caractère rare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La modélisation n’est pas parfaite car:</a:t>
            </a:r>
          </a:p>
          <a:p>
            <a:pPr>
              <a:buNone/>
            </a:pPr>
            <a:r>
              <a:rPr lang="fr-FR" dirty="0"/>
              <a:t>-Les prédateur ne meurt pas et ne se reproduise pas.</a:t>
            </a:r>
          </a:p>
          <a:p>
            <a:pPr>
              <a:buNone/>
            </a:pPr>
            <a:r>
              <a:rPr lang="fr-FR" dirty="0"/>
              <a:t>-Les mâles bleu sont à la fin rare et donc, ils seraient normalement une facilité a se reproduire</a:t>
            </a:r>
          </a:p>
          <a:p>
            <a:pPr>
              <a:buNone/>
            </a:pPr>
            <a:r>
              <a:rPr lang="fr-FR" dirty="0"/>
              <a:t>-La vitesse de reproduction: La chance est aussi un grand facteur.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328</Words>
  <Application>Microsoft Office PowerPoint</Application>
  <PresentationFormat>Affichage à l'écran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Activité 1: La sélection sexuelle du guppy, un exemple de sélection naturelle</vt:lpstr>
      <vt:lpstr>Présentation PowerPoint</vt:lpstr>
      <vt:lpstr>Poissons du modèle</vt:lpstr>
      <vt:lpstr>Le comportement ( règle 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1: La sélection sexuelle du guppy, un exemple de sélection naturelle</dc:title>
  <dc:creator>fageonl</dc:creator>
  <cp:lastModifiedBy>Olivier License</cp:lastModifiedBy>
  <cp:revision>5</cp:revision>
  <dcterms:created xsi:type="dcterms:W3CDTF">2019-12-13T11:13:39Z</dcterms:created>
  <dcterms:modified xsi:type="dcterms:W3CDTF">2020-02-13T17:45:02Z</dcterms:modified>
</cp:coreProperties>
</file>