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vt.pages.ac-besancon.fr/repro" TargetMode="External"/><Relationship Id="rId2" Type="http://schemas.openxmlformats.org/officeDocument/2006/relationships/hyperlink" Target="http://svt.pages.ac-besancon.fr/rep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serm.fr/information-en-sante/dossiers-information/assistance-medicale-procreation-am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erm.fr/information-en-sante/dossiers-information/assistance-medicale-procreation-am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u-canope.fr/corpus/video/le-fonctionnement-du-testicule-42.html" TargetMode="External"/><Relationship Id="rId2" Type="http://schemas.openxmlformats.org/officeDocument/2006/relationships/hyperlink" Target="http://ww2.ac-poitiers.fr/svt/spip.php?article416&amp;debut_pag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vt.ac-rouen.fr/tice/animations/cycles/cycles.htm" TargetMode="External"/><Relationship Id="rId2" Type="http://schemas.openxmlformats.org/officeDocument/2006/relationships/hyperlink" Target="http://ww2.ac-poitiers.fr/svt/spip.php?article416&amp;debut_pag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u-canope.fr/corpus/video/le-cycle-ovarien-11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studyrama.com/librairie_complement/svt_college/4eme/hormones/main.htm" TargetMode="External"/><Relationship Id="rId2" Type="http://schemas.openxmlformats.org/officeDocument/2006/relationships/hyperlink" Target="https://www.reseau-canope.fr/corpus/video/la-regulation-du-cycle-ovarien-11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205747" y="1872056"/>
            <a:ext cx="3163487" cy="244145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Déposer un document sur l’AMP avec une question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(prévoir une version PDF en secours)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Mettre le lien des schémas en ligne 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163442"/>
            <a:ext cx="6437255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  <a:endParaRPr lang="fr-FR" sz="1100" dirty="0"/>
          </a:p>
          <a:p>
            <a:r>
              <a:rPr lang="fr-FR" sz="1100" dirty="0"/>
              <a:t>Formuler la problématique </a:t>
            </a:r>
            <a:r>
              <a:rPr lang="fr-FR" sz="1100"/>
              <a:t>du chapitre.</a:t>
            </a:r>
            <a:endParaRPr lang="fr-FR" sz="1100" dirty="0"/>
          </a:p>
          <a:p>
            <a:r>
              <a:rPr lang="fr-FR" sz="1100" dirty="0"/>
              <a:t>Réviser les schémas des appareils reproducteurs</a:t>
            </a:r>
          </a:p>
          <a:p>
            <a:endParaRPr lang="fr-FR" sz="200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417095" y="1"/>
            <a:ext cx="4033245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Reproduction et communication hormonale  C4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2"/>
            <a:ext cx="3900361" cy="1410644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Répondre à la question du blog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Compléter les schémas en ligne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18591" y="1794882"/>
            <a:ext cx="2938331" cy="141064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Synthétiser les commentaires du document posté.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167219" y="183238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183535" y="3008134"/>
            <a:ext cx="1071793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07157" y="18506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508879" y="3342824"/>
            <a:ext cx="2757753" cy="710831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Envoyer un bilan des commentaires postés et des remarques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13522" y="3513158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forum, blog,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24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  1    Durée : 1h  </a:t>
            </a:r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A9419444-6A08-4A37-B3D4-C333DEDA972E}"/>
              </a:ext>
            </a:extLst>
          </p:cNvPr>
          <p:cNvSpPr/>
          <p:nvPr/>
        </p:nvSpPr>
        <p:spPr>
          <a:xfrm>
            <a:off x="3318949" y="2461189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A8D85B29-E1F1-413A-9D92-03E5591CBBA0}"/>
              </a:ext>
            </a:extLst>
          </p:cNvPr>
          <p:cNvSpPr/>
          <p:nvPr/>
        </p:nvSpPr>
        <p:spPr>
          <a:xfrm>
            <a:off x="11119275" y="2329604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959690" y="3456469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4" name="Rectangle : carré corné 33">
            <a:extLst>
              <a:ext uri="{FF2B5EF4-FFF2-40B4-BE49-F238E27FC236}">
                <a16:creationId xmlns:a16="http://schemas.microsoft.com/office/drawing/2014/main" id="{08C32A1D-EC42-41CD-97A8-706642489C6D}"/>
              </a:ext>
            </a:extLst>
          </p:cNvPr>
          <p:cNvSpPr/>
          <p:nvPr/>
        </p:nvSpPr>
        <p:spPr>
          <a:xfrm>
            <a:off x="205747" y="5626358"/>
            <a:ext cx="10418972" cy="7165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u="sng" dirty="0">
                <a:hlinkClick r:id="rId2"/>
              </a:rPr>
              <a:t>Appareils reproducteurs: </a:t>
            </a:r>
            <a:r>
              <a:rPr lang="fr-FR" sz="1200" b="1" u="sng" dirty="0">
                <a:hlinkClick r:id="rId3"/>
              </a:rPr>
              <a:t>http://svt.pages.ac-besancon.fr/repro</a:t>
            </a:r>
            <a:endParaRPr lang="fr-FR" sz="1200" b="1" u="sng" dirty="0"/>
          </a:p>
          <a:p>
            <a:r>
              <a:rPr lang="fr-FR" sz="1200" b="1" u="sng" dirty="0"/>
              <a:t>Situation déclenchante: </a:t>
            </a:r>
            <a:r>
              <a:rPr lang="fr-FR" sz="1200" u="sng" dirty="0">
                <a:hlinkClick r:id="rId4"/>
              </a:rPr>
              <a:t>https://www.inserm.fr/information-en-sante/dossiers-information/assistance-medicale-procreation-amp</a:t>
            </a:r>
            <a:endParaRPr lang="fr-FR" sz="1200" b="1" u="sng" dirty="0"/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194537" y="1869620"/>
            <a:ext cx="3163487" cy="218403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Déposer les documents sur le blog (prévoir une version PDF en secours)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53676"/>
            <a:ext cx="6437255" cy="987083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b="1" u="sng" dirty="0"/>
              <a:t>Objectifs :</a:t>
            </a:r>
          </a:p>
          <a:p>
            <a:r>
              <a:rPr lang="fr-FR" sz="1100" b="1" u="sng" dirty="0"/>
              <a:t>Capacités:  </a:t>
            </a:r>
            <a:r>
              <a:rPr lang="fr-FR" sz="1100" b="1" dirty="0"/>
              <a:t>Extraire des informations de documents</a:t>
            </a:r>
            <a:endParaRPr lang="fr-FR" sz="1100" dirty="0"/>
          </a:p>
          <a:p>
            <a:r>
              <a:rPr lang="fr-FR" sz="1100" b="1" dirty="0"/>
              <a:t>                     Formuler une question.</a:t>
            </a:r>
          </a:p>
          <a:p>
            <a:r>
              <a:rPr lang="fr-FR" sz="1100" b="1" u="sng" dirty="0"/>
              <a:t>Notions:       </a:t>
            </a:r>
            <a:r>
              <a:rPr lang="fr-FR" sz="1100" b="1" dirty="0"/>
              <a:t>Techniques d’AMP en réponse aux causes de l’infertilité</a:t>
            </a:r>
            <a:endParaRPr lang="fr-FR" sz="110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2"/>
            <a:ext cx="3900361" cy="1410644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Répondre à la question du blog et poster une nouvelle question,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18591" y="1914566"/>
            <a:ext cx="2938331" cy="141064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Synthétiser  les questions/réponses des documents postés.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Bilan: : AMP, infertilité, FIV, IA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167219" y="183238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183535" y="3008134"/>
            <a:ext cx="1071793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07157" y="18506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508879" y="3469755"/>
            <a:ext cx="2757753" cy="1314280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Bilan des commentaires postés et bilan de l’activité à copier</a:t>
            </a:r>
          </a:p>
          <a:p>
            <a:r>
              <a:rPr lang="fr-FR" sz="1400" dirty="0">
                <a:solidFill>
                  <a:srgbClr val="7030A0"/>
                </a:solidFill>
              </a:rPr>
              <a:t>Apprendre le bilan 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13522" y="3513158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forum, blog,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24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2   Durée :  1h</a:t>
            </a:r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A9419444-6A08-4A37-B3D4-C333DEDA972E}"/>
              </a:ext>
            </a:extLst>
          </p:cNvPr>
          <p:cNvSpPr/>
          <p:nvPr/>
        </p:nvSpPr>
        <p:spPr>
          <a:xfrm>
            <a:off x="3318949" y="2461189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A8D85B29-E1F1-413A-9D92-03E5591CBBA0}"/>
              </a:ext>
            </a:extLst>
          </p:cNvPr>
          <p:cNvSpPr/>
          <p:nvPr/>
        </p:nvSpPr>
        <p:spPr>
          <a:xfrm>
            <a:off x="11119275" y="2329604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970257" y="35822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2" name="Rectangle : carré corné 21">
            <a:extLst>
              <a:ext uri="{FF2B5EF4-FFF2-40B4-BE49-F238E27FC236}">
                <a16:creationId xmlns:a16="http://schemas.microsoft.com/office/drawing/2014/main" id="{49A723BA-133F-4F1B-9986-6F34E9E56D36}"/>
              </a:ext>
            </a:extLst>
          </p:cNvPr>
          <p:cNvSpPr/>
          <p:nvPr/>
        </p:nvSpPr>
        <p:spPr>
          <a:xfrm>
            <a:off x="205747" y="5626358"/>
            <a:ext cx="10418972" cy="7165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u="sng" dirty="0"/>
              <a:t>Documents sur l</a:t>
            </a:r>
            <a:r>
              <a:rPr lang="fr-FR" sz="1200" b="1" u="sng" dirty="0">
                <a:hlinkClick r:id="rId2"/>
              </a:rPr>
              <a:t>’AMP extraits de: </a:t>
            </a:r>
            <a:r>
              <a:rPr lang="fr-FR" sz="1200" u="sng" dirty="0">
                <a:hlinkClick r:id="rId2"/>
              </a:rPr>
              <a:t>https://www.inserm.fr/information-en-sante/dossiers-information/assistance-medicale-procreation-amp</a:t>
            </a:r>
            <a:endParaRPr lang="fr-FR" sz="1200" b="1" u="sng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77BC1BD8-C02A-4634-8C9A-02EB50BF6AD2}"/>
              </a:ext>
            </a:extLst>
          </p:cNvPr>
          <p:cNvSpPr/>
          <p:nvPr/>
        </p:nvSpPr>
        <p:spPr>
          <a:xfrm>
            <a:off x="417095" y="192313"/>
            <a:ext cx="4033245" cy="101681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Reproduction et communication hormonale C4</a:t>
            </a:r>
          </a:p>
        </p:txBody>
      </p:sp>
    </p:spTree>
    <p:extLst>
      <p:ext uri="{BB962C8B-B14F-4D97-AF65-F5344CB8AC3E}">
        <p14:creationId xmlns:p14="http://schemas.microsoft.com/office/powerpoint/2010/main" val="39363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194537" y="1869620"/>
            <a:ext cx="3163487" cy="244470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+ la fiche activité.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Reprendre les commentaires précédents concernant le traitement hormonal et faire une synthèse.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la correction (PDF) et un QCM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43064"/>
            <a:ext cx="6437255" cy="101681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</a:p>
          <a:p>
            <a:r>
              <a:rPr lang="fr-FR" sz="1100" b="1" dirty="0"/>
              <a:t>Capacités: Formuler des hypothèses à partir d’une démarche historique </a:t>
            </a:r>
            <a:endParaRPr lang="fr-FR" sz="1100" dirty="0"/>
          </a:p>
          <a:p>
            <a:r>
              <a:rPr lang="fr-FR" sz="1100" b="1" dirty="0"/>
              <a:t>                   Rédiger une conclusion</a:t>
            </a:r>
            <a:endParaRPr lang="fr-FR" sz="1100" dirty="0"/>
          </a:p>
          <a:p>
            <a:r>
              <a:rPr lang="fr-FR" sz="1100" b="1" dirty="0"/>
              <a:t>                   Construire un graphique (tableur ou papier)</a:t>
            </a:r>
          </a:p>
          <a:p>
            <a:r>
              <a:rPr lang="fr-FR" sz="1100" b="1" dirty="0"/>
              <a:t>Notions: commande hormonale de la fonction reproductrice chez l’homme</a:t>
            </a:r>
          </a:p>
          <a:p>
            <a:endParaRPr lang="fr-FR" sz="1050" b="1" dirty="0">
              <a:effectLst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417095" y="219163"/>
            <a:ext cx="4033245" cy="101681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Reproduction et communication hormonale C4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2"/>
            <a:ext cx="3900361" cy="1493666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Réaliser le travail demandé dans le cahier.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Possibilité d’envoyer le travail par mail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06539" y="1907341"/>
            <a:ext cx="2938331" cy="248193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la correction,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Envoyer une synthèse des difficultés rencontrées par les élèves.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Publier l’adresse internet de l’animation en ligne et de la vidéo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Publier un QCM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Envoyer un bilan: schéma fonctionnel 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167219" y="183238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257004" y="1799566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062292" y="2833303"/>
            <a:ext cx="1071793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07157" y="18506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496827" y="4524064"/>
            <a:ext cx="2757753" cy="1818824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Lire la correction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Apprendre le bilan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Regarder la vidéo</a:t>
            </a:r>
          </a:p>
          <a:p>
            <a:r>
              <a:rPr lang="fr-FR" sz="1400" dirty="0">
                <a:solidFill>
                  <a:srgbClr val="7030A0"/>
                </a:solidFill>
              </a:rPr>
              <a:t>Revoir comment faire un schéma fonctionnel.</a:t>
            </a:r>
          </a:p>
          <a:p>
            <a:r>
              <a:rPr lang="fr-FR" sz="1400" dirty="0">
                <a:solidFill>
                  <a:srgbClr val="7030A0"/>
                </a:solidFill>
              </a:rPr>
              <a:t>Se tester en répondant au QCM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09221" y="3607263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 et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547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Séances 3 et 4   Durée :  2h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899987" y="4681818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 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7643E1C6-E352-41FA-9EEB-F2D38BDA7EBD}"/>
              </a:ext>
            </a:extLst>
          </p:cNvPr>
          <p:cNvSpPr/>
          <p:nvPr/>
        </p:nvSpPr>
        <p:spPr>
          <a:xfrm>
            <a:off x="424713" y="4456781"/>
            <a:ext cx="7993878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Prévoir les fiches d’aide en fonction des besoins: construction d’un graphique et rédaction d’une démarche. </a:t>
            </a:r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194275" y="6072619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9" name="Rectangle : carré corné 28">
            <a:extLst>
              <a:ext uri="{FF2B5EF4-FFF2-40B4-BE49-F238E27FC236}">
                <a16:creationId xmlns:a16="http://schemas.microsoft.com/office/drawing/2014/main" id="{A93B4B54-6089-4C11-8833-C3710E774FA5}"/>
              </a:ext>
            </a:extLst>
          </p:cNvPr>
          <p:cNvSpPr/>
          <p:nvPr/>
        </p:nvSpPr>
        <p:spPr>
          <a:xfrm>
            <a:off x="11152785" y="2163752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4" name="Rectangle : carré corné 33">
            <a:extLst>
              <a:ext uri="{FF2B5EF4-FFF2-40B4-BE49-F238E27FC236}">
                <a16:creationId xmlns:a16="http://schemas.microsoft.com/office/drawing/2014/main" id="{F55715A4-5FF8-4FCF-A414-93D56533C6B6}"/>
              </a:ext>
            </a:extLst>
          </p:cNvPr>
          <p:cNvSpPr/>
          <p:nvPr/>
        </p:nvSpPr>
        <p:spPr>
          <a:xfrm>
            <a:off x="11082492" y="2995692"/>
            <a:ext cx="1071793" cy="45063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internet</a:t>
            </a:r>
            <a:endParaRPr lang="fr-FR" sz="1200" dirty="0"/>
          </a:p>
        </p:txBody>
      </p:sp>
      <p:sp>
        <p:nvSpPr>
          <p:cNvPr id="35" name="Rectangle : carré corné 34">
            <a:extLst>
              <a:ext uri="{FF2B5EF4-FFF2-40B4-BE49-F238E27FC236}">
                <a16:creationId xmlns:a16="http://schemas.microsoft.com/office/drawing/2014/main" id="{0B383DFE-FBFC-47C5-8FCB-8FA018B90B48}"/>
              </a:ext>
            </a:extLst>
          </p:cNvPr>
          <p:cNvSpPr/>
          <p:nvPr/>
        </p:nvSpPr>
        <p:spPr>
          <a:xfrm>
            <a:off x="205747" y="5880693"/>
            <a:ext cx="7828699" cy="7165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u="sng" dirty="0"/>
              <a:t>Expériences historiques sur le poulet: </a:t>
            </a:r>
            <a:r>
              <a:rPr lang="fr-FR" sz="1200" dirty="0">
                <a:hlinkClick r:id="rId2"/>
              </a:rPr>
              <a:t>http://ww2.ac-poitiers.fr/svt/spip.php?article416&amp;debut_page=1</a:t>
            </a:r>
            <a:endParaRPr lang="fr-FR" sz="1200" dirty="0"/>
          </a:p>
          <a:p>
            <a:r>
              <a:rPr lang="fr-FR" sz="1200" b="1" u="sng" dirty="0"/>
              <a:t>Vidéo Canopé:  </a:t>
            </a:r>
            <a:r>
              <a:rPr lang="fr-FR" sz="1200" dirty="0">
                <a:hlinkClick r:id="rId3"/>
              </a:rPr>
              <a:t>https://www.reseau-canope.fr/corpus/video/le-fonctionnement-du-testicule-42.html</a:t>
            </a:r>
            <a:endParaRPr lang="fr-FR" sz="1200" b="1" u="sng" dirty="0"/>
          </a:p>
        </p:txBody>
      </p:sp>
    </p:spTree>
    <p:extLst>
      <p:ext uri="{BB962C8B-B14F-4D97-AF65-F5344CB8AC3E}">
        <p14:creationId xmlns:p14="http://schemas.microsoft.com/office/powerpoint/2010/main" val="16210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90796" y="1838958"/>
            <a:ext cx="3163487" cy="245948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+ la fiche activité.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des documents de secours pour les élèves qui ne peuvent pas  télécharger les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logiciels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la correction (PDF)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et un QCM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43064"/>
            <a:ext cx="6437255" cy="1159081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</a:p>
          <a:p>
            <a:r>
              <a:rPr lang="fr-FR" sz="1100" b="1" dirty="0"/>
              <a:t>Capacités:       Proposer un protocole pour tester une hypothèse</a:t>
            </a:r>
            <a:endParaRPr lang="fr-FR" sz="1100" dirty="0"/>
          </a:p>
          <a:p>
            <a:r>
              <a:rPr lang="fr-FR" sz="1100" b="1" dirty="0"/>
              <a:t>                          Rédiger une conclusion</a:t>
            </a:r>
            <a:endParaRPr lang="fr-FR" sz="1100" dirty="0"/>
          </a:p>
          <a:p>
            <a:r>
              <a:rPr lang="fr-FR" sz="1100" b="1" dirty="0"/>
              <a:t>                          Lire un graphique </a:t>
            </a:r>
            <a:endParaRPr lang="fr-FR" sz="1100" dirty="0"/>
          </a:p>
          <a:p>
            <a:r>
              <a:rPr lang="fr-FR" sz="1100" b="1" dirty="0"/>
              <a:t>                          Réaliser un schéma fonctionnel </a:t>
            </a:r>
          </a:p>
          <a:p>
            <a:r>
              <a:rPr lang="fr-FR" sz="1100" b="1" dirty="0"/>
              <a:t>Notions:            Commande hormonale de la fonction reproductrice chez la femme</a:t>
            </a:r>
          </a:p>
          <a:p>
            <a:endParaRPr lang="fr-FR" sz="1050" b="1" dirty="0">
              <a:effectLst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755407"/>
            <a:ext cx="3900361" cy="1912324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Télécharger les 2 logiciels.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Réaliser le travail demandé dans le cahier.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Possibilité d’envoyer le travail par mail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06539" y="2001685"/>
            <a:ext cx="2938331" cy="285862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la correction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Envoyer une synthèse des difficultés rencontrées par les élèves.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Publier l’adresse internet de la vidéo.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Publier le QCM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Envoyer un bilan: schéma fonctionnel 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364661" y="1676060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101406" y="166536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58288" y="2076235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587117" y="4934243"/>
            <a:ext cx="2757753" cy="1378342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Lire la correction </a:t>
            </a:r>
          </a:p>
          <a:p>
            <a:r>
              <a:rPr lang="fr-FR" sz="1400" dirty="0">
                <a:solidFill>
                  <a:srgbClr val="7030A0"/>
                </a:solidFill>
              </a:rPr>
              <a:t>Regarder la vidéo</a:t>
            </a:r>
          </a:p>
          <a:p>
            <a:r>
              <a:rPr lang="fr-FR" sz="1400" dirty="0">
                <a:solidFill>
                  <a:srgbClr val="7030A0"/>
                </a:solidFill>
              </a:rPr>
              <a:t>Apprendre le bilan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Se tester en répondant au QCM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398137" y="3814211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 et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533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5 et 6 Durée :  2h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970257" y="4406547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 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7643E1C6-E352-41FA-9EEB-F2D38BDA7EBD}"/>
              </a:ext>
            </a:extLst>
          </p:cNvPr>
          <p:cNvSpPr/>
          <p:nvPr/>
        </p:nvSpPr>
        <p:spPr>
          <a:xfrm>
            <a:off x="417095" y="4433266"/>
            <a:ext cx="7993878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Prévoir les fiches d’aide en fonction des besoins: lecture  d’un graphique, rédaction d’une démarche, réalisation d’un schéma fonctionnel </a:t>
            </a:r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194275" y="5891695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9" name="Rectangle : carré corné 28">
            <a:extLst>
              <a:ext uri="{FF2B5EF4-FFF2-40B4-BE49-F238E27FC236}">
                <a16:creationId xmlns:a16="http://schemas.microsoft.com/office/drawing/2014/main" id="{A93B4B54-6089-4C11-8833-C3710E774FA5}"/>
              </a:ext>
            </a:extLst>
          </p:cNvPr>
          <p:cNvSpPr/>
          <p:nvPr/>
        </p:nvSpPr>
        <p:spPr>
          <a:xfrm>
            <a:off x="10970257" y="2182613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EAD7D735-2902-4628-9D21-C7A3DB79204D}"/>
              </a:ext>
            </a:extLst>
          </p:cNvPr>
          <p:cNvSpPr/>
          <p:nvPr/>
        </p:nvSpPr>
        <p:spPr>
          <a:xfrm>
            <a:off x="3158287" y="2789504"/>
            <a:ext cx="1071793" cy="45063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Logiciels</a:t>
            </a:r>
            <a:endParaRPr lang="fr-FR" sz="1200" dirty="0"/>
          </a:p>
        </p:txBody>
      </p:sp>
      <p:sp>
        <p:nvSpPr>
          <p:cNvPr id="34" name="Rectangle : carré corné 33">
            <a:extLst>
              <a:ext uri="{FF2B5EF4-FFF2-40B4-BE49-F238E27FC236}">
                <a16:creationId xmlns:a16="http://schemas.microsoft.com/office/drawing/2014/main" id="{38EE9368-9F51-49C6-B43D-43B215DFEBD7}"/>
              </a:ext>
            </a:extLst>
          </p:cNvPr>
          <p:cNvSpPr/>
          <p:nvPr/>
        </p:nvSpPr>
        <p:spPr>
          <a:xfrm>
            <a:off x="10860882" y="3579810"/>
            <a:ext cx="1110898" cy="361548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Lien internet</a:t>
            </a:r>
            <a:endParaRPr lang="fr-FR" sz="1200" dirty="0"/>
          </a:p>
        </p:txBody>
      </p:sp>
      <p:sp>
        <p:nvSpPr>
          <p:cNvPr id="35" name="Rectangle : carré corné 34">
            <a:extLst>
              <a:ext uri="{FF2B5EF4-FFF2-40B4-BE49-F238E27FC236}">
                <a16:creationId xmlns:a16="http://schemas.microsoft.com/office/drawing/2014/main" id="{1B072C70-339C-47B5-A101-30329D74139C}"/>
              </a:ext>
            </a:extLst>
          </p:cNvPr>
          <p:cNvSpPr/>
          <p:nvPr/>
        </p:nvSpPr>
        <p:spPr>
          <a:xfrm>
            <a:off x="205747" y="5880693"/>
            <a:ext cx="5890253" cy="7165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>
                <a:hlinkClick r:id="rId2"/>
              </a:rPr>
              <a:t>L</a:t>
            </a:r>
            <a:r>
              <a:rPr lang="fr-FR" sz="1000" b="1" u="sng" dirty="0"/>
              <a:t>ogiciels: </a:t>
            </a:r>
            <a:r>
              <a:rPr lang="fr-FR" sz="1000" u="sng" dirty="0">
                <a:hlinkClick r:id="rId3"/>
              </a:rPr>
              <a:t>http://svt.ac-rouen.fr/tice/animations/cycles/cycles.htm</a:t>
            </a:r>
            <a:endParaRPr lang="fr-FR" sz="1000" u="sng" dirty="0"/>
          </a:p>
          <a:p>
            <a:endParaRPr lang="fr-FR" sz="1000" b="1" u="sng" dirty="0"/>
          </a:p>
          <a:p>
            <a:r>
              <a:rPr lang="fr-FR" sz="1000" b="1" u="sng" dirty="0"/>
              <a:t>Vidéo Canopé: </a:t>
            </a:r>
            <a:r>
              <a:rPr lang="fr-FR" sz="1000" u="sng" dirty="0">
                <a:hlinkClick r:id="rId4"/>
              </a:rPr>
              <a:t>https://www.reseau-canope.fr/corpus/video/le-cycle-ovarien-111.html</a:t>
            </a:r>
            <a:endParaRPr lang="fr-FR" sz="1000" b="1" u="sng" dirty="0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3BB6D58-4EE4-4BAC-A734-8AD45BC3C7C6}"/>
              </a:ext>
            </a:extLst>
          </p:cNvPr>
          <p:cNvSpPr/>
          <p:nvPr/>
        </p:nvSpPr>
        <p:spPr>
          <a:xfrm>
            <a:off x="417095" y="219163"/>
            <a:ext cx="4033245" cy="101681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Reproduction et communication hormonale C4</a:t>
            </a:r>
          </a:p>
        </p:txBody>
      </p:sp>
    </p:spTree>
    <p:extLst>
      <p:ext uri="{BB962C8B-B14F-4D97-AF65-F5344CB8AC3E}">
        <p14:creationId xmlns:p14="http://schemas.microsoft.com/office/powerpoint/2010/main" val="144818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220148" y="1931224"/>
            <a:ext cx="3163487" cy="258696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 et le schéma fonctionnel à compléter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Publier le lien internet de l’animation et de la vidéo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un QCM concernant le chapitre.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13869"/>
            <a:ext cx="6437255" cy="94018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</a:p>
          <a:p>
            <a:r>
              <a:rPr lang="fr-FR" sz="1100" b="1" dirty="0"/>
              <a:t>Capacités:       Extraire des informations d’un logiciel </a:t>
            </a:r>
          </a:p>
          <a:p>
            <a:r>
              <a:rPr lang="fr-FR" sz="1100" b="1" dirty="0"/>
              <a:t>                          Réaliser un schéma fonctionnel </a:t>
            </a:r>
          </a:p>
          <a:p>
            <a:r>
              <a:rPr lang="fr-FR" sz="1100" b="1" dirty="0"/>
              <a:t>Notions:            Commande hormonale de la fonction reproductrice: le cerveau</a:t>
            </a:r>
            <a:r>
              <a:rPr lang="fr-FR" sz="1000" b="1" dirty="0"/>
              <a:t>.</a:t>
            </a:r>
            <a:endParaRPr lang="fr-FR" sz="1050" b="1" dirty="0">
              <a:effectLst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038495" y="1880481"/>
            <a:ext cx="3900361" cy="1912324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Regarder la vidéo et en ligne.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Réaliser le travail demandé dans le cahier à partir de l’animation.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Possibilité d’envoyer le travail par mail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06539" y="1737032"/>
            <a:ext cx="2938331" cy="280316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Envoyer une synthèse des difficultés rencontrées par les élèves et une mutualisation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Publier le QCM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Envoyer un bilan: schéma fonctionnel corrigé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1988239" y="4018761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843002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287452" y="179482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048839" y="2089223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427960" y="4673644"/>
            <a:ext cx="2757753" cy="1378342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Lire la correction </a:t>
            </a:r>
          </a:p>
          <a:p>
            <a:r>
              <a:rPr lang="fr-FR" sz="1400" dirty="0">
                <a:solidFill>
                  <a:srgbClr val="7030A0"/>
                </a:solidFill>
              </a:rPr>
              <a:t>Regarder la vidéo</a:t>
            </a:r>
          </a:p>
          <a:p>
            <a:r>
              <a:rPr lang="fr-FR" sz="1400" dirty="0">
                <a:solidFill>
                  <a:srgbClr val="7030A0"/>
                </a:solidFill>
              </a:rPr>
              <a:t>Apprendre le bilan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Se tester en répondant au QCM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31617" y="3950804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 et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67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7 et 8   Durée :  2h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970257" y="4511758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 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272513" y="5987268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9" name="Rectangle : carré corné 28">
            <a:extLst>
              <a:ext uri="{FF2B5EF4-FFF2-40B4-BE49-F238E27FC236}">
                <a16:creationId xmlns:a16="http://schemas.microsoft.com/office/drawing/2014/main" id="{A93B4B54-6089-4C11-8833-C3710E774FA5}"/>
              </a:ext>
            </a:extLst>
          </p:cNvPr>
          <p:cNvSpPr/>
          <p:nvPr/>
        </p:nvSpPr>
        <p:spPr>
          <a:xfrm>
            <a:off x="10970257" y="2182613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B40ABD7C-A79E-4997-BDFC-2507EAA31657}"/>
              </a:ext>
            </a:extLst>
          </p:cNvPr>
          <p:cNvSpPr/>
          <p:nvPr/>
        </p:nvSpPr>
        <p:spPr>
          <a:xfrm>
            <a:off x="3055565" y="3262241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D8CFB39D-E59C-4273-A75D-C3B108249A5F}"/>
              </a:ext>
            </a:extLst>
          </p:cNvPr>
          <p:cNvSpPr/>
          <p:nvPr/>
        </p:nvSpPr>
        <p:spPr>
          <a:xfrm>
            <a:off x="2923843" y="2675732"/>
            <a:ext cx="1224717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Lien internet</a:t>
            </a:r>
            <a:endParaRPr lang="fr-FR" sz="1200" dirty="0"/>
          </a:p>
        </p:txBody>
      </p:sp>
      <p:sp>
        <p:nvSpPr>
          <p:cNvPr id="34" name="Rectangle : carré corné 33">
            <a:extLst>
              <a:ext uri="{FF2B5EF4-FFF2-40B4-BE49-F238E27FC236}">
                <a16:creationId xmlns:a16="http://schemas.microsoft.com/office/drawing/2014/main" id="{4BB3BEBD-1B62-4E29-9B41-A6CA4EEF5C23}"/>
              </a:ext>
            </a:extLst>
          </p:cNvPr>
          <p:cNvSpPr/>
          <p:nvPr/>
        </p:nvSpPr>
        <p:spPr>
          <a:xfrm>
            <a:off x="304184" y="5720576"/>
            <a:ext cx="7611175" cy="773508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Vidéo  Canopé: </a:t>
            </a:r>
            <a:r>
              <a:rPr lang="fr-FR" sz="1000" u="sng" dirty="0">
                <a:hlinkClick r:id="rId2"/>
              </a:rPr>
              <a:t>https://www.reseau-canope.fr/corpus/video/la-regulation-du-cycle-ovarien-112.html</a:t>
            </a:r>
            <a:endParaRPr lang="fr-FR" sz="1000" u="sng" dirty="0"/>
          </a:p>
          <a:p>
            <a:endParaRPr lang="fr-FR" sz="1000" b="1" u="sng" dirty="0"/>
          </a:p>
          <a:p>
            <a:r>
              <a:rPr lang="fr-FR" sz="1000" b="1" u="sng" dirty="0"/>
              <a:t>Animation en ligne </a:t>
            </a:r>
            <a:r>
              <a:rPr lang="fr-FR" sz="1000" u="sng" dirty="0">
                <a:hlinkClick r:id="rId3"/>
              </a:rPr>
              <a:t>https://commons.studyrama.com/librairie_complement/svt_college/4eme/hormones/main.htm</a:t>
            </a:r>
            <a:endParaRPr lang="fr-FR" sz="1000" b="1" u="sng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3982C551-879C-48B4-98C2-C10B9B6B58A5}"/>
              </a:ext>
            </a:extLst>
          </p:cNvPr>
          <p:cNvSpPr/>
          <p:nvPr/>
        </p:nvSpPr>
        <p:spPr>
          <a:xfrm>
            <a:off x="304184" y="153945"/>
            <a:ext cx="4033245" cy="101681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Reproduction et communication hormonale C4</a:t>
            </a:r>
          </a:p>
        </p:txBody>
      </p:sp>
    </p:spTree>
    <p:extLst>
      <p:ext uri="{BB962C8B-B14F-4D97-AF65-F5344CB8AC3E}">
        <p14:creationId xmlns:p14="http://schemas.microsoft.com/office/powerpoint/2010/main" val="380120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1502</TotalTime>
  <Words>1029</Words>
  <Application>Microsoft Office PowerPoint</Application>
  <PresentationFormat>Grand écran</PresentationFormat>
  <Paragraphs>205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blanchet jennifer</cp:lastModifiedBy>
  <cp:revision>39</cp:revision>
  <dcterms:created xsi:type="dcterms:W3CDTF">2017-02-10T23:03:11Z</dcterms:created>
  <dcterms:modified xsi:type="dcterms:W3CDTF">2020-03-29T21:05:01Z</dcterms:modified>
</cp:coreProperties>
</file>