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85" d="100"/>
          <a:sy n="85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51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2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96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17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54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959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476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432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52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1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91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3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66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7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34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38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9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57DF-FADC-D840-AF8D-7505AB20AB42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046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F9307A2-7181-9FE8-593E-FCFFC58C4F19}"/>
              </a:ext>
            </a:extLst>
          </p:cNvPr>
          <p:cNvSpPr txBox="1"/>
          <p:nvPr/>
        </p:nvSpPr>
        <p:spPr>
          <a:xfrm>
            <a:off x="2918298" y="428017"/>
            <a:ext cx="6099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Détermination du génotype d’individus au sein d’une famille atteinte par la drépanocytose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25B7E77-3566-F8D6-6BA2-C9059A6FE957}"/>
              </a:ext>
            </a:extLst>
          </p:cNvPr>
          <p:cNvSpPr txBox="1"/>
          <p:nvPr/>
        </p:nvSpPr>
        <p:spPr>
          <a:xfrm>
            <a:off x="2930747" y="3215767"/>
            <a:ext cx="126723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/>
              <a:t>Geniegen</a:t>
            </a:r>
            <a:r>
              <a:rPr lang="fr-FR" sz="1400" dirty="0"/>
              <a:t> : détermination du génotype des parents et du patient atteint par la drépanocytose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0E256B1-5189-24E3-780E-099B49973199}"/>
              </a:ext>
            </a:extLst>
          </p:cNvPr>
          <p:cNvSpPr txBox="1"/>
          <p:nvPr/>
        </p:nvSpPr>
        <p:spPr>
          <a:xfrm>
            <a:off x="4318703" y="3135448"/>
            <a:ext cx="120167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Réalisation d’un échiquier de croisement pour déterminer les génotypes possibles des enfants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B9CCBB1-C56E-B7FC-D6E6-C63F4263FD6A}"/>
              </a:ext>
            </a:extLst>
          </p:cNvPr>
          <p:cNvSpPr txBox="1"/>
          <p:nvPr/>
        </p:nvSpPr>
        <p:spPr>
          <a:xfrm>
            <a:off x="67183" y="1912519"/>
            <a:ext cx="2026641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Réactivation : lien génotype/phénotype vu dans la partie 1 </a:t>
            </a:r>
            <a:r>
              <a:rPr lang="fr-FR" sz="1400" i="1" dirty="0">
                <a:solidFill>
                  <a:schemeClr val="bg1"/>
                </a:solidFill>
              </a:rPr>
              <a:t>(variation et expression du patrimoine génétique)</a:t>
            </a:r>
            <a:endParaRPr lang="fr-FR" sz="1400" i="1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357A7F1-934D-C02D-3E11-DD21D51D97F1}"/>
              </a:ext>
            </a:extLst>
          </p:cNvPr>
          <p:cNvSpPr txBox="1"/>
          <p:nvPr/>
        </p:nvSpPr>
        <p:spPr>
          <a:xfrm>
            <a:off x="2934008" y="2023491"/>
            <a:ext cx="2485417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Utilisation d’un outil numérique pour déterminer des génotypes des parents et du patient</a:t>
            </a:r>
            <a:endParaRPr lang="fr-FR" sz="1400" i="1" dirty="0"/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21A0A7C6-02A5-1ABF-0D1B-E2617BF16EF0}"/>
              </a:ext>
            </a:extLst>
          </p:cNvPr>
          <p:cNvCxnSpPr>
            <a:cxnSpLocks/>
          </p:cNvCxnSpPr>
          <p:nvPr/>
        </p:nvCxnSpPr>
        <p:spPr>
          <a:xfrm>
            <a:off x="2150076" y="2497295"/>
            <a:ext cx="768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9A17079B-D720-2A34-CDC7-E80EED659566}"/>
              </a:ext>
            </a:extLst>
          </p:cNvPr>
          <p:cNvCxnSpPr>
            <a:cxnSpLocks/>
          </p:cNvCxnSpPr>
          <p:nvPr/>
        </p:nvCxnSpPr>
        <p:spPr>
          <a:xfrm>
            <a:off x="5419425" y="2407864"/>
            <a:ext cx="742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E20EE29C-7E62-E4B8-8772-506591A491FE}"/>
              </a:ext>
            </a:extLst>
          </p:cNvPr>
          <p:cNvSpPr txBox="1"/>
          <p:nvPr/>
        </p:nvSpPr>
        <p:spPr>
          <a:xfrm>
            <a:off x="200062" y="3429000"/>
            <a:ext cx="187338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/>
              <a:t>Genially</a:t>
            </a:r>
            <a:r>
              <a:rPr lang="fr-FR" sz="1400" dirty="0"/>
              <a:t> :</a:t>
            </a:r>
          </a:p>
          <a:p>
            <a:pPr algn="ctr"/>
            <a:r>
              <a:rPr lang="fr-FR" sz="1400" dirty="0"/>
              <a:t>Documents permettant de retrouver le lien génotype/phénotype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B188001-EF6D-030F-59A8-0B83A4E42AA6}"/>
              </a:ext>
            </a:extLst>
          </p:cNvPr>
          <p:cNvSpPr txBox="1"/>
          <p:nvPr/>
        </p:nvSpPr>
        <p:spPr>
          <a:xfrm>
            <a:off x="9026817" y="1746200"/>
            <a:ext cx="1705233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Réalisation d’une électrophorèse : dépôts des échantillons correspondants aux frères et sœurs du patient</a:t>
            </a:r>
            <a:endParaRPr lang="fr-FR" sz="1400" i="1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729601A-7FC0-ED4F-9DA5-B7C84B1A8805}"/>
              </a:ext>
            </a:extLst>
          </p:cNvPr>
          <p:cNvSpPr txBox="1"/>
          <p:nvPr/>
        </p:nvSpPr>
        <p:spPr>
          <a:xfrm>
            <a:off x="8909222" y="3840827"/>
            <a:ext cx="2372497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/>
              <a:t>Préparation du gel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Dépôt des échantillons prélevés chez le patient et  ses frères grâce à une micropipette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Migration des fragments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7258A16-5327-74D6-118D-287A46D2FB1C}"/>
              </a:ext>
            </a:extLst>
          </p:cNvPr>
          <p:cNvSpPr txBox="1"/>
          <p:nvPr/>
        </p:nvSpPr>
        <p:spPr>
          <a:xfrm>
            <a:off x="11134612" y="1746200"/>
            <a:ext cx="1012293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Observations et déductions réalisées à partir du gel obtenu en fin de test</a:t>
            </a:r>
            <a:endParaRPr lang="fr-FR" sz="1400" i="1" dirty="0"/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D0ED282-3753-CFD1-0CE1-D2CC41DED464}"/>
              </a:ext>
            </a:extLst>
          </p:cNvPr>
          <p:cNvCxnSpPr>
            <a:cxnSpLocks/>
          </p:cNvCxnSpPr>
          <p:nvPr/>
        </p:nvCxnSpPr>
        <p:spPr>
          <a:xfrm>
            <a:off x="8656663" y="2472341"/>
            <a:ext cx="36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9664AFB9-261C-6F98-CE9B-491287039859}"/>
              </a:ext>
            </a:extLst>
          </p:cNvPr>
          <p:cNvSpPr txBox="1"/>
          <p:nvPr/>
        </p:nvSpPr>
        <p:spPr>
          <a:xfrm>
            <a:off x="6161970" y="1912519"/>
            <a:ext cx="2485417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Observation des séquences pour comprendre l’origine des fragments obtenus suite </a:t>
            </a:r>
            <a:r>
              <a:rPr lang="fr-FR" sz="1400" i="1" dirty="0" err="1">
                <a:solidFill>
                  <a:schemeClr val="bg1"/>
                </a:solidFill>
              </a:rPr>
              <a:t>àla</a:t>
            </a:r>
            <a:r>
              <a:rPr lang="fr-FR" sz="1400" i="1" dirty="0">
                <a:solidFill>
                  <a:schemeClr val="bg1"/>
                </a:solidFill>
              </a:rPr>
              <a:t> digestion des enzymes de restriction</a:t>
            </a:r>
            <a:endParaRPr lang="fr-FR" sz="1400" i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67E9B44-3C2C-4C44-DCB5-1819D30F2C4A}"/>
              </a:ext>
            </a:extLst>
          </p:cNvPr>
          <p:cNvSpPr txBox="1"/>
          <p:nvPr/>
        </p:nvSpPr>
        <p:spPr>
          <a:xfrm>
            <a:off x="462532" y="14624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(facultatif)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31B902B-D55F-7EA6-8803-AD8F6A92BF46}"/>
              </a:ext>
            </a:extLst>
          </p:cNvPr>
          <p:cNvSpPr txBox="1"/>
          <p:nvPr/>
        </p:nvSpPr>
        <p:spPr>
          <a:xfrm>
            <a:off x="6198870" y="3429000"/>
            <a:ext cx="200712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/>
              <a:t>Geniegen</a:t>
            </a:r>
            <a:r>
              <a:rPr lang="fr-FR" sz="1400" dirty="0"/>
              <a:t> : observation des séquences HbA et HBS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2138DAEA-FE37-5B79-56E3-2ABFF41E1731}"/>
              </a:ext>
            </a:extLst>
          </p:cNvPr>
          <p:cNvCxnSpPr>
            <a:cxnSpLocks/>
          </p:cNvCxnSpPr>
          <p:nvPr/>
        </p:nvCxnSpPr>
        <p:spPr>
          <a:xfrm>
            <a:off x="10733825" y="2472341"/>
            <a:ext cx="36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67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{9802A11F-ED1E-3149-846C-08C2331F2A3B}tf10001122</Template>
  <TotalTime>94</TotalTime>
  <Words>155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Tw Cen MT</vt:lpstr>
      <vt:lpstr>Circuit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Rousseau</dc:creator>
  <cp:lastModifiedBy>Amaury TAVERNIER</cp:lastModifiedBy>
  <cp:revision>4</cp:revision>
  <dcterms:created xsi:type="dcterms:W3CDTF">2022-06-14T21:49:38Z</dcterms:created>
  <dcterms:modified xsi:type="dcterms:W3CDTF">2022-06-21T13:49:08Z</dcterms:modified>
</cp:coreProperties>
</file>