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2" r:id="rId2"/>
    <p:sldId id="256" r:id="rId3"/>
    <p:sldId id="293" r:id="rId4"/>
    <p:sldId id="315" r:id="rId5"/>
    <p:sldId id="319" r:id="rId6"/>
    <p:sldId id="316" r:id="rId7"/>
    <p:sldId id="317" r:id="rId8"/>
    <p:sldId id="31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AFF"/>
    <a:srgbClr val="EAF3EB"/>
    <a:srgbClr val="D1E3D6"/>
    <a:srgbClr val="FB39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6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49873CB-82B5-406B-8257-F46D6E2471BE}" type="datetimeFigureOut">
              <a:rPr lang="fr-FR" smtClean="0"/>
              <a:t>24/10/2022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E6F628A-903A-4E65-A787-9413F8C794F3}" type="slidenum">
              <a:rPr lang="fr-FR" smtClean="0"/>
              <a:t>‹N°›</a:t>
            </a:fld>
            <a:endParaRPr lang="fr-F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48294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73CB-82B5-406B-8257-F46D6E2471BE}" type="datetimeFigureOut">
              <a:rPr lang="fr-FR" smtClean="0"/>
              <a:t>24/10/2022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628A-903A-4E65-A787-9413F8C794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581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73CB-82B5-406B-8257-F46D6E2471BE}" type="datetimeFigureOut">
              <a:rPr lang="fr-FR" smtClean="0"/>
              <a:t>24/10/2022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628A-903A-4E65-A787-9413F8C794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4646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73CB-82B5-406B-8257-F46D6E2471BE}" type="datetimeFigureOut">
              <a:rPr lang="fr-FR" smtClean="0"/>
              <a:t>24/10/2022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628A-903A-4E65-A787-9413F8C794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470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49873CB-82B5-406B-8257-F46D6E2471BE}" type="datetimeFigureOut">
              <a:rPr lang="fr-FR" smtClean="0"/>
              <a:t>24/10/2022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E6F628A-903A-4E65-A787-9413F8C794F3}" type="slidenum">
              <a:rPr lang="fr-FR" smtClean="0"/>
              <a:t>‹N°›</a:t>
            </a:fld>
            <a:endParaRPr lang="fr-F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5671635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73CB-82B5-406B-8257-F46D6E2471BE}" type="datetimeFigureOut">
              <a:rPr lang="fr-FR" smtClean="0"/>
              <a:t>24/10/2022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628A-903A-4E65-A787-9413F8C794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77135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73CB-82B5-406B-8257-F46D6E2471BE}" type="datetimeFigureOut">
              <a:rPr lang="fr-FR" smtClean="0"/>
              <a:t>24/10/2022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628A-903A-4E65-A787-9413F8C794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77708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73CB-82B5-406B-8257-F46D6E2471BE}" type="datetimeFigureOut">
              <a:rPr lang="fr-FR" smtClean="0"/>
              <a:t>24/10/2022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628A-903A-4E65-A787-9413F8C794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5865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73CB-82B5-406B-8257-F46D6E2471BE}" type="datetimeFigureOut">
              <a:rPr lang="fr-FR" smtClean="0"/>
              <a:t>24/10/2022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628A-903A-4E65-A787-9413F8C794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3440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C49873CB-82B5-406B-8257-F46D6E2471BE}" type="datetimeFigureOut">
              <a:rPr lang="fr-FR" smtClean="0"/>
              <a:t>24/10/2022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2E6F628A-903A-4E65-A787-9413F8C794F3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251750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C49873CB-82B5-406B-8257-F46D6E2471BE}" type="datetimeFigureOut">
              <a:rPr lang="fr-FR" smtClean="0"/>
              <a:t>24/10/2022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2E6F628A-903A-4E65-A787-9413F8C794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6743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49873CB-82B5-406B-8257-F46D6E2471BE}" type="datetimeFigureOut">
              <a:rPr lang="fr-FR" smtClean="0"/>
              <a:t>24/10/2022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E6F628A-903A-4E65-A787-9413F8C794F3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07716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1905DEDA-B422-4122-A3FE-2DF6F75D2E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809958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F4708C82-4C9D-40A2-A485-1F0DC54C0A32}"/>
              </a:ext>
            </a:extLst>
          </p:cNvPr>
          <p:cNvSpPr txBox="1"/>
          <p:nvPr/>
        </p:nvSpPr>
        <p:spPr>
          <a:xfrm>
            <a:off x="682487" y="4558748"/>
            <a:ext cx="10827026" cy="19645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800" dirty="0"/>
              <a:t>Les plantes sont des organismes </a:t>
            </a:r>
            <a:r>
              <a:rPr lang="fr-FR" sz="2800" b="1" dirty="0">
                <a:solidFill>
                  <a:srgbClr val="FF0000"/>
                </a:solidFill>
              </a:rPr>
              <a:t>autotrophes</a:t>
            </a:r>
            <a:r>
              <a:rPr lang="fr-FR" sz="2800" dirty="0"/>
              <a:t>, elles produisent leur propre matière organique à partir de matière minérale par photosynthèse en présence de lumière.</a:t>
            </a:r>
          </a:p>
        </p:txBody>
      </p:sp>
      <p:pic>
        <p:nvPicPr>
          <p:cNvPr id="1026" name="Picture 2" descr="Plante Gifs animés">
            <a:extLst>
              <a:ext uri="{FF2B5EF4-FFF2-40B4-BE49-F238E27FC236}">
                <a16:creationId xmlns:a16="http://schemas.microsoft.com/office/drawing/2014/main" id="{0A8D39BD-B6AC-4F0A-B0EE-D181BCE196F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5269" y="1136178"/>
            <a:ext cx="1034244" cy="3102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4642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F1D73E-3722-4740-AF00-49DD665AE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77340"/>
            <a:ext cx="6393179" cy="37033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>
              <a:lnSpc>
                <a:spcPct val="200000"/>
              </a:lnSpc>
            </a:pPr>
            <a:r>
              <a:rPr lang="fr-FR" sz="3600" b="1" dirty="0">
                <a:solidFill>
                  <a:schemeClr val="accent1">
                    <a:lumMod val="75000"/>
                  </a:schemeClr>
                </a:solidFill>
                <a:latin typeface="Chalkduster" panose="03050602040202020205" pitchFamily="66" charset="77"/>
              </a:rPr>
              <a:t>TP 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Chalkduster" panose="03050602040202020205" pitchFamily="66" charset="77"/>
              </a:rPr>
              <a:t>9</a:t>
            </a:r>
            <a:r>
              <a:rPr lang="fr-FR" sz="3600" b="1" dirty="0">
                <a:solidFill>
                  <a:schemeClr val="accent1">
                    <a:lumMod val="75000"/>
                  </a:schemeClr>
                </a:solidFill>
                <a:latin typeface="Chalkduster" panose="03050602040202020205" pitchFamily="66" charset="77"/>
              </a:rPr>
              <a:t> : Etude du métabolisme photosynthétique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E10F57B-F4E4-FF36-CDA9-1EFEBB63D1D7}"/>
              </a:ext>
            </a:extLst>
          </p:cNvPr>
          <p:cNvSpPr txBox="1"/>
          <p:nvPr/>
        </p:nvSpPr>
        <p:spPr>
          <a:xfrm>
            <a:off x="7843838" y="328613"/>
            <a:ext cx="4229100" cy="1705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Objectifs notionnels 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Montrer comment la plante est capable de produire une diversité de métabolites en présence de lumière.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9C066D1-45E9-BD6B-5DAD-8853368D8B43}"/>
              </a:ext>
            </a:extLst>
          </p:cNvPr>
          <p:cNvSpPr txBox="1"/>
          <p:nvPr/>
        </p:nvSpPr>
        <p:spPr>
          <a:xfrm>
            <a:off x="7843838" y="3429000"/>
            <a:ext cx="4229100" cy="2951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Compétences 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Réaliser une chromatographie.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Mesurer des échanges gazeux par ExAO.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Réaliser une préparation microscopique.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541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92865DEF-803D-4E53-9EA2-0E8CC301DAE1}"/>
              </a:ext>
            </a:extLst>
          </p:cNvPr>
          <p:cNvSpPr txBox="1"/>
          <p:nvPr/>
        </p:nvSpPr>
        <p:spPr>
          <a:xfrm>
            <a:off x="1154429" y="853134"/>
            <a:ext cx="10549891" cy="51517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Ateliers :</a:t>
            </a:r>
            <a:endParaRPr lang="fr-FR" sz="2400" dirty="0"/>
          </a:p>
          <a:p>
            <a:pPr marL="342900" indent="-342900" algn="just">
              <a:lnSpc>
                <a:spcPct val="200000"/>
              </a:lnSpc>
              <a:buAutoNum type="arabicPeriod"/>
            </a:pPr>
            <a:r>
              <a:rPr lang="fr-FR" sz="2400" dirty="0">
                <a:solidFill>
                  <a:srgbClr val="7030A0"/>
                </a:solidFill>
              </a:rPr>
              <a:t>Montrer la présence de pigments photosynthétiques chez les végétaux.</a:t>
            </a:r>
          </a:p>
          <a:p>
            <a:pPr marL="342900" indent="-342900" algn="just">
              <a:lnSpc>
                <a:spcPct val="200000"/>
              </a:lnSpc>
              <a:buAutoNum type="arabicPeriod"/>
            </a:pPr>
            <a:r>
              <a:rPr lang="fr-FR" sz="2400" dirty="0">
                <a:solidFill>
                  <a:srgbClr val="0070C0"/>
                </a:solidFill>
              </a:rPr>
              <a:t>Montrer que la production de matière correspond à une réduction du carbone atmosphérique.</a:t>
            </a:r>
          </a:p>
          <a:p>
            <a:pPr marL="342900" indent="-342900" algn="just">
              <a:lnSpc>
                <a:spcPct val="200000"/>
              </a:lnSpc>
              <a:buAutoNum type="arabicPeriod"/>
            </a:pPr>
            <a:r>
              <a:rPr lang="fr-FR" sz="2400" dirty="0">
                <a:solidFill>
                  <a:srgbClr val="00B050"/>
                </a:solidFill>
              </a:rPr>
              <a:t>Localiser la production de matière organique dans les chloroplastes.</a:t>
            </a:r>
          </a:p>
          <a:p>
            <a:pPr marL="342900" indent="-342900" algn="just">
              <a:lnSpc>
                <a:spcPct val="200000"/>
              </a:lnSpc>
              <a:buAutoNum type="arabicPeriod"/>
            </a:pPr>
            <a:r>
              <a:rPr lang="fr-FR" sz="2400" dirty="0">
                <a:solidFill>
                  <a:srgbClr val="FFC000"/>
                </a:solidFill>
              </a:rPr>
              <a:t>Observer les structures de mise en réserve des produits de la photosynthèse.</a:t>
            </a:r>
          </a:p>
          <a:p>
            <a:pPr marL="342900" indent="-342900" algn="just">
              <a:lnSpc>
                <a:spcPct val="200000"/>
              </a:lnSpc>
              <a:buAutoNum type="arabicPeriod"/>
            </a:pPr>
            <a:r>
              <a:rPr lang="fr-FR" sz="2400" dirty="0">
                <a:solidFill>
                  <a:srgbClr val="FF0000"/>
                </a:solidFill>
              </a:rPr>
              <a:t>Mettre en évidence les tanins et leur rôle dans la reproduction de la plante.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653FDAC4-DB68-72CF-8009-DA83BB8E7FEF}"/>
              </a:ext>
            </a:extLst>
          </p:cNvPr>
          <p:cNvSpPr txBox="1"/>
          <p:nvPr/>
        </p:nvSpPr>
        <p:spPr>
          <a:xfrm>
            <a:off x="7315200" y="59778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8479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78593CB9-6575-BB15-47BE-E9F77662E6AF}"/>
              </a:ext>
            </a:extLst>
          </p:cNvPr>
          <p:cNvSpPr txBox="1"/>
          <p:nvPr/>
        </p:nvSpPr>
        <p:spPr>
          <a:xfrm>
            <a:off x="1211580" y="274320"/>
            <a:ext cx="10287000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latin typeface="Calibri" panose="020F0502020204030204" pitchFamily="34" charset="0"/>
                <a:cs typeface="Calibri" panose="020F0502020204030204" pitchFamily="34" charset="0"/>
              </a:rPr>
              <a:t>Préparation de la séance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BF6B3BD-282C-7E12-ABF5-DD5DA71D73EB}"/>
              </a:ext>
            </a:extLst>
          </p:cNvPr>
          <p:cNvSpPr txBox="1"/>
          <p:nvPr/>
        </p:nvSpPr>
        <p:spPr>
          <a:xfrm>
            <a:off x="1211580" y="1154430"/>
            <a:ext cx="10287000" cy="3905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/>
              <a:t>Faire la partie 2 du Parcours </a:t>
            </a:r>
            <a:r>
              <a:rPr lang="fr-FR" sz="2400" dirty="0" err="1"/>
              <a:t>Éléa</a:t>
            </a:r>
            <a:r>
              <a:rPr lang="fr-FR" sz="2400" dirty="0"/>
              <a:t> thème 2-A (révision du chapitre « organisation des plantes à fleurs ».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sz="2400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/>
              <a:t>Former les 5 équipes de 2/3 élèves.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sz="2400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/>
              <a:t>Prendre connaissance du sujet avant la séance de TP.</a:t>
            </a:r>
          </a:p>
          <a:p>
            <a:pPr algn="just">
              <a:lnSpc>
                <a:spcPct val="150000"/>
              </a:lnSpc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903023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3CB5890A-E33E-9A06-D011-4E09D4DBD9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038590"/>
              </p:ext>
            </p:extLst>
          </p:nvPr>
        </p:nvGraphicFramePr>
        <p:xfrm>
          <a:off x="1860550" y="209974"/>
          <a:ext cx="9066530" cy="38292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13306">
                  <a:extLst>
                    <a:ext uri="{9D8B030D-6E8A-4147-A177-3AD203B41FA5}">
                      <a16:colId xmlns:a16="http://schemas.microsoft.com/office/drawing/2014/main" val="3563466654"/>
                    </a:ext>
                  </a:extLst>
                </a:gridCol>
                <a:gridCol w="1813306">
                  <a:extLst>
                    <a:ext uri="{9D8B030D-6E8A-4147-A177-3AD203B41FA5}">
                      <a16:colId xmlns:a16="http://schemas.microsoft.com/office/drawing/2014/main" val="976995740"/>
                    </a:ext>
                  </a:extLst>
                </a:gridCol>
                <a:gridCol w="1813306">
                  <a:extLst>
                    <a:ext uri="{9D8B030D-6E8A-4147-A177-3AD203B41FA5}">
                      <a16:colId xmlns:a16="http://schemas.microsoft.com/office/drawing/2014/main" val="2848663283"/>
                    </a:ext>
                  </a:extLst>
                </a:gridCol>
                <a:gridCol w="1813306">
                  <a:extLst>
                    <a:ext uri="{9D8B030D-6E8A-4147-A177-3AD203B41FA5}">
                      <a16:colId xmlns:a16="http://schemas.microsoft.com/office/drawing/2014/main" val="3301265967"/>
                    </a:ext>
                  </a:extLst>
                </a:gridCol>
                <a:gridCol w="1813306">
                  <a:extLst>
                    <a:ext uri="{9D8B030D-6E8A-4147-A177-3AD203B41FA5}">
                      <a16:colId xmlns:a16="http://schemas.microsoft.com/office/drawing/2014/main" val="3769829822"/>
                    </a:ext>
                  </a:extLst>
                </a:gridCol>
              </a:tblGrid>
              <a:tr h="957316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Atelier 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Atelier 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Atelier 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Atelier 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Atelier 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2575014"/>
                  </a:ext>
                </a:extLst>
              </a:tr>
              <a:tr h="957316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FFB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374802"/>
                  </a:ext>
                </a:extLst>
              </a:tr>
              <a:tr h="957316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FFBA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269702"/>
                  </a:ext>
                </a:extLst>
              </a:tr>
              <a:tr h="957316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FFB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779978"/>
                  </a:ext>
                </a:extLst>
              </a:tr>
            </a:tbl>
          </a:graphicData>
        </a:graphic>
      </p:graphicFrame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CE4D627F-6925-0963-A137-4536C5F74B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094313"/>
              </p:ext>
            </p:extLst>
          </p:nvPr>
        </p:nvGraphicFramePr>
        <p:xfrm>
          <a:off x="1860550" y="4422986"/>
          <a:ext cx="9066531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22177">
                  <a:extLst>
                    <a:ext uri="{9D8B030D-6E8A-4147-A177-3AD203B41FA5}">
                      <a16:colId xmlns:a16="http://schemas.microsoft.com/office/drawing/2014/main" val="3272925001"/>
                    </a:ext>
                  </a:extLst>
                </a:gridCol>
                <a:gridCol w="3022177">
                  <a:extLst>
                    <a:ext uri="{9D8B030D-6E8A-4147-A177-3AD203B41FA5}">
                      <a16:colId xmlns:a16="http://schemas.microsoft.com/office/drawing/2014/main" val="2325770800"/>
                    </a:ext>
                  </a:extLst>
                </a:gridCol>
                <a:gridCol w="3022177">
                  <a:extLst>
                    <a:ext uri="{9D8B030D-6E8A-4147-A177-3AD203B41FA5}">
                      <a16:colId xmlns:a16="http://schemas.microsoft.com/office/drawing/2014/main" val="342935566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JURY PAR COULEUR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553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élèves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évaluent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élèves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74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élèves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évaluent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élèves</a:t>
                      </a:r>
                    </a:p>
                  </a:txBody>
                  <a:tcPr anchor="ctr">
                    <a:solidFill>
                      <a:srgbClr val="FFB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429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élèves</a:t>
                      </a:r>
                    </a:p>
                  </a:txBody>
                  <a:tcPr anchor="ctr">
                    <a:solidFill>
                      <a:srgbClr val="FFBA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évaluent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élèves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021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élèves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évaluent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élèves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9138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élèves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évaluent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élèves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2638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53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78593CB9-6575-BB15-47BE-E9F77662E6AF}"/>
              </a:ext>
            </a:extLst>
          </p:cNvPr>
          <p:cNvSpPr txBox="1"/>
          <p:nvPr/>
        </p:nvSpPr>
        <p:spPr>
          <a:xfrm>
            <a:off x="1211580" y="274320"/>
            <a:ext cx="10287000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latin typeface="Calibri" panose="020F0502020204030204" pitchFamily="34" charset="0"/>
                <a:cs typeface="Calibri" panose="020F0502020204030204" pitchFamily="34" charset="0"/>
              </a:rPr>
              <a:t>Organisation de la séance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BF6B3BD-282C-7E12-ABF5-DD5DA71D73EB}"/>
              </a:ext>
            </a:extLst>
          </p:cNvPr>
          <p:cNvSpPr txBox="1"/>
          <p:nvPr/>
        </p:nvSpPr>
        <p:spPr>
          <a:xfrm>
            <a:off x="1211580" y="1199383"/>
            <a:ext cx="10287000" cy="4459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400" b="1" u="sng" dirty="0"/>
              <a:t>Phase 1 (1 heure) : TP</a:t>
            </a:r>
          </a:p>
          <a:p>
            <a:pPr marL="914400" lvl="1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fr-FR" sz="2400" dirty="0"/>
              <a:t>Réalisez le TP proposé, n’oubliez pas d’appeler le professeur à chaque fois que cela est indiqué.</a:t>
            </a:r>
          </a:p>
          <a:p>
            <a:pPr marL="914400" lvl="1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fr-FR" sz="2400" dirty="0"/>
              <a:t>Construisez votre diaporama au fur et à mesure.</a:t>
            </a:r>
          </a:p>
          <a:p>
            <a:pPr marL="914400" lvl="1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fr-FR" sz="2400" dirty="0"/>
              <a:t>Déposez votre diaporama dans </a:t>
            </a:r>
            <a:r>
              <a:rPr lang="fr-FR" sz="2400" dirty="0" err="1"/>
              <a:t>Pearltrees</a:t>
            </a:r>
            <a:r>
              <a:rPr lang="fr-FR" sz="2400" dirty="0"/>
              <a:t> dans le dossier prévu.</a:t>
            </a:r>
          </a:p>
          <a:p>
            <a:pPr lvl="1" algn="just">
              <a:lnSpc>
                <a:spcPct val="150000"/>
              </a:lnSpc>
            </a:pPr>
            <a:endParaRPr lang="fr-FR" sz="2400" dirty="0"/>
          </a:p>
          <a:p>
            <a:pPr algn="ctr">
              <a:lnSpc>
                <a:spcPct val="150000"/>
              </a:lnSpc>
            </a:pPr>
            <a:r>
              <a:rPr lang="fr-FR" sz="2400" b="1" u="sng" dirty="0"/>
              <a:t>Phase 2 (1 heure) : Exposé</a:t>
            </a:r>
          </a:p>
          <a:p>
            <a:pPr marL="914400" lvl="1" indent="-457200" algn="just">
              <a:lnSpc>
                <a:spcPct val="150000"/>
              </a:lnSpc>
              <a:buFont typeface="+mj-lt"/>
              <a:buAutoNum type="arabicPeriod" startAt="4"/>
            </a:pPr>
            <a:r>
              <a:rPr lang="fr-FR" sz="2400" dirty="0"/>
              <a:t>Présentez à l’oral la démarche expérimentale mise en œuvre.</a:t>
            </a:r>
          </a:p>
        </p:txBody>
      </p:sp>
    </p:spTree>
    <p:extLst>
      <p:ext uri="{BB962C8B-B14F-4D97-AF65-F5344CB8AC3E}">
        <p14:creationId xmlns:p14="http://schemas.microsoft.com/office/powerpoint/2010/main" val="2110197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78593CB9-6575-BB15-47BE-E9F77662E6AF}"/>
              </a:ext>
            </a:extLst>
          </p:cNvPr>
          <p:cNvSpPr txBox="1"/>
          <p:nvPr/>
        </p:nvSpPr>
        <p:spPr>
          <a:xfrm>
            <a:off x="1211580" y="274320"/>
            <a:ext cx="10287000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latin typeface="Calibri" panose="020F0502020204030204" pitchFamily="34" charset="0"/>
                <a:cs typeface="Calibri" panose="020F0502020204030204" pitchFamily="34" charset="0"/>
              </a:rPr>
              <a:t>Critères de réussite</a:t>
            </a:r>
          </a:p>
        </p:txBody>
      </p: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8A93D720-C0DB-E3AB-D4D4-AA4EFD0D9D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170218"/>
              </p:ext>
            </p:extLst>
          </p:nvPr>
        </p:nvGraphicFramePr>
        <p:xfrm>
          <a:off x="1211580" y="1108286"/>
          <a:ext cx="10287000" cy="5326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3220">
                  <a:extLst>
                    <a:ext uri="{9D8B030D-6E8A-4147-A177-3AD203B41FA5}">
                      <a16:colId xmlns:a16="http://schemas.microsoft.com/office/drawing/2014/main" val="1781858471"/>
                    </a:ext>
                  </a:extLst>
                </a:gridCol>
                <a:gridCol w="7383780">
                  <a:extLst>
                    <a:ext uri="{9D8B030D-6E8A-4147-A177-3AD203B41FA5}">
                      <a16:colId xmlns:a16="http://schemas.microsoft.com/office/drawing/2014/main" val="634216884"/>
                    </a:ext>
                  </a:extLst>
                </a:gridCol>
              </a:tblGrid>
              <a:tr h="44638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Partie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8215070"/>
                  </a:ext>
                </a:extLst>
              </a:tr>
              <a:tr h="446382">
                <a:tc rowSpan="3">
                  <a:txBody>
                    <a:bodyPr/>
                    <a:lstStyle/>
                    <a:p>
                      <a:pPr algn="ctr"/>
                      <a:r>
                        <a:rPr lang="fr-FR" sz="1800" b="1" dirty="0"/>
                        <a:t>Stratégie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Rappel de l’objectif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4984406"/>
                  </a:ext>
                </a:extLst>
              </a:tr>
              <a:tr h="446382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Explication du protocole à suivre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0984634"/>
                  </a:ext>
                </a:extLst>
              </a:tr>
              <a:tr h="446382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Indication des résultats attendus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0011895"/>
                  </a:ext>
                </a:extLst>
              </a:tr>
              <a:tr h="446382">
                <a:tc rowSpan="3">
                  <a:txBody>
                    <a:bodyPr/>
                    <a:lstStyle/>
                    <a:p>
                      <a:pPr algn="ctr"/>
                      <a:r>
                        <a:rPr lang="fr-FR" sz="1800" b="1" dirty="0"/>
                        <a:t>Mise en œuvre du protocole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Consignes de sécurité respectées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9774744"/>
                  </a:ext>
                </a:extLst>
              </a:tr>
              <a:tr h="44638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Utilisation correcte du matériel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79085"/>
                  </a:ext>
                </a:extLst>
              </a:tr>
              <a:tr h="446382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Mise en œuvre correcte du protocole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1945707"/>
                  </a:ext>
                </a:extLst>
              </a:tr>
              <a:tr h="428831">
                <a:tc rowSpan="3">
                  <a:txBody>
                    <a:bodyPr/>
                    <a:lstStyle/>
                    <a:p>
                      <a:pPr algn="ctr"/>
                      <a:r>
                        <a:rPr lang="fr-FR" sz="1800" b="1" dirty="0"/>
                        <a:t>Communication et interprétation des résultats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Résultats complets, titrés et légendés dans le sens du problème à résoudre.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0873279"/>
                  </a:ext>
                </a:extLst>
              </a:tr>
              <a:tr h="44638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Communication soignée.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9960420"/>
                  </a:ext>
                </a:extLst>
              </a:tr>
              <a:tr h="446382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Interprétation rigoureuse des résultats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785697"/>
                  </a:ext>
                </a:extLst>
              </a:tr>
              <a:tr h="880535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/>
                        <a:t>Conclusion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Mise en relation de la ressource complémentaire avec les résultats expérimentaux et réponse au problème.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11519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5097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6BA1F363-3ECA-DCCA-11E2-875620061B81}"/>
              </a:ext>
            </a:extLst>
          </p:cNvPr>
          <p:cNvSpPr txBox="1"/>
          <p:nvPr/>
        </p:nvSpPr>
        <p:spPr>
          <a:xfrm>
            <a:off x="1211580" y="274320"/>
            <a:ext cx="10287000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latin typeface="Calibri" panose="020F0502020204030204" pitchFamily="34" charset="0"/>
                <a:cs typeface="Calibri" panose="020F0502020204030204" pitchFamily="34" charset="0"/>
              </a:rPr>
              <a:t>Critères d’évaluation de l’oral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38079DB0-EABC-0C3E-B373-AE28C0AD65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199826"/>
              </p:ext>
            </p:extLst>
          </p:nvPr>
        </p:nvGraphicFramePr>
        <p:xfrm>
          <a:off x="1211580" y="1223010"/>
          <a:ext cx="10367010" cy="4892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50">
                  <a:extLst>
                    <a:ext uri="{9D8B030D-6E8A-4147-A177-3AD203B41FA5}">
                      <a16:colId xmlns:a16="http://schemas.microsoft.com/office/drawing/2014/main" val="1416040560"/>
                    </a:ext>
                  </a:extLst>
                </a:gridCol>
                <a:gridCol w="6766560">
                  <a:extLst>
                    <a:ext uri="{9D8B030D-6E8A-4147-A177-3AD203B41FA5}">
                      <a16:colId xmlns:a16="http://schemas.microsoft.com/office/drawing/2014/main" val="1355895423"/>
                    </a:ext>
                  </a:extLst>
                </a:gridCol>
              </a:tblGrid>
              <a:tr h="265080"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/>
                        <a:t>Partie 2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0940215"/>
                  </a:ext>
                </a:extLst>
              </a:tr>
              <a:tr h="225421">
                <a:tc rowSpan="2"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</a:rPr>
                        <a:t>Voix</a:t>
                      </a:r>
                      <a:endParaRPr lang="fr-FR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36" marR="4203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/>
                        </a:rPr>
                        <a:t>Parle avec une voix audible.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36" marR="42036" marT="0" marB="0" anchor="ctr"/>
                </a:tc>
                <a:extLst>
                  <a:ext uri="{0D108BD9-81ED-4DB2-BD59-A6C34878D82A}">
                    <a16:rowId xmlns:a16="http://schemas.microsoft.com/office/drawing/2014/main" val="1773692038"/>
                  </a:ext>
                </a:extLst>
              </a:tr>
              <a:tr h="2254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>
                          <a:effectLst/>
                        </a:rPr>
                        <a:t>Parle avec un débit adapté.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36" marR="42036" marT="0" marB="0" anchor="ctr"/>
                </a:tc>
                <a:extLst>
                  <a:ext uri="{0D108BD9-81ED-4DB2-BD59-A6C34878D82A}">
                    <a16:rowId xmlns:a16="http://schemas.microsoft.com/office/drawing/2014/main" val="3829617731"/>
                  </a:ext>
                </a:extLst>
              </a:tr>
              <a:tr h="225421">
                <a:tc rowSpan="2"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</a:rPr>
                        <a:t>Engagement</a:t>
                      </a:r>
                      <a:endParaRPr lang="fr-FR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36" marR="42036" marT="0" marB="0" anchor="ctr">
                    <a:solidFill>
                      <a:srgbClr val="EA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>
                          <a:effectLst/>
                        </a:rPr>
                        <a:t>Ne récite pas son discours.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36" marR="42036" marT="0" marB="0" anchor="ctr"/>
                </a:tc>
                <a:extLst>
                  <a:ext uri="{0D108BD9-81ED-4DB2-BD59-A6C34878D82A}">
                    <a16:rowId xmlns:a16="http://schemas.microsoft.com/office/drawing/2014/main" val="996904779"/>
                  </a:ext>
                </a:extLst>
              </a:tr>
              <a:tr h="2254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>
                          <a:effectLst/>
                        </a:rPr>
                        <a:t>Parle sur un ton de voix non monocorde.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36" marR="42036" marT="0" marB="0" anchor="ctr"/>
                </a:tc>
                <a:extLst>
                  <a:ext uri="{0D108BD9-81ED-4DB2-BD59-A6C34878D82A}">
                    <a16:rowId xmlns:a16="http://schemas.microsoft.com/office/drawing/2014/main" val="2986480901"/>
                  </a:ext>
                </a:extLst>
              </a:tr>
              <a:tr h="225421">
                <a:tc rowSpan="2"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</a:rPr>
                        <a:t>Posture</a:t>
                      </a:r>
                      <a:endParaRPr lang="fr-FR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36" marR="4203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>
                          <a:effectLst/>
                        </a:rPr>
                        <a:t>Se tient droit.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36" marR="42036" marT="0" marB="0" anchor="ctr"/>
                </a:tc>
                <a:extLst>
                  <a:ext uri="{0D108BD9-81ED-4DB2-BD59-A6C34878D82A}">
                    <a16:rowId xmlns:a16="http://schemas.microsoft.com/office/drawing/2014/main" val="3445903693"/>
                  </a:ext>
                </a:extLst>
              </a:tr>
              <a:tr h="2254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>
                          <a:effectLst/>
                        </a:rPr>
                        <a:t>Regarde son auditoire.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36" marR="42036" marT="0" marB="0" anchor="ctr"/>
                </a:tc>
                <a:extLst>
                  <a:ext uri="{0D108BD9-81ED-4DB2-BD59-A6C34878D82A}">
                    <a16:rowId xmlns:a16="http://schemas.microsoft.com/office/drawing/2014/main" val="361052137"/>
                  </a:ext>
                </a:extLst>
              </a:tr>
              <a:tr h="225421">
                <a:tc rowSpan="4"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</a:rPr>
                        <a:t>Vocabulaire et connaissances</a:t>
                      </a:r>
                      <a:endParaRPr lang="fr-FR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36" marR="42036" marT="0" marB="0" anchor="ctr">
                    <a:solidFill>
                      <a:srgbClr val="EAF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>
                          <a:effectLst/>
                        </a:rPr>
                        <a:t>Utilise un registre de langage adapté.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36" marR="42036" marT="0" marB="0" anchor="ctr"/>
                </a:tc>
                <a:extLst>
                  <a:ext uri="{0D108BD9-81ED-4DB2-BD59-A6C34878D82A}">
                    <a16:rowId xmlns:a16="http://schemas.microsoft.com/office/drawing/2014/main" val="3259794843"/>
                  </a:ext>
                </a:extLst>
              </a:tr>
              <a:tr h="2254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/>
                        </a:rPr>
                        <a:t>Parle avec une syntaxe correcte.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36" marR="42036" marT="0" marB="0" anchor="ctr"/>
                </a:tc>
                <a:extLst>
                  <a:ext uri="{0D108BD9-81ED-4DB2-BD59-A6C34878D82A}">
                    <a16:rowId xmlns:a16="http://schemas.microsoft.com/office/drawing/2014/main" val="263555408"/>
                  </a:ext>
                </a:extLst>
              </a:tr>
              <a:tr h="29644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/>
                        </a:rPr>
                        <a:t>Maîtrise les connaissances scientifiques abordées.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36" marR="42036" marT="0" marB="0" anchor="ctr"/>
                </a:tc>
                <a:extLst>
                  <a:ext uri="{0D108BD9-81ED-4DB2-BD59-A6C34878D82A}">
                    <a16:rowId xmlns:a16="http://schemas.microsoft.com/office/drawing/2014/main" val="3441655002"/>
                  </a:ext>
                </a:extLst>
              </a:tr>
              <a:tr h="2254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/>
                        </a:rPr>
                        <a:t>Utilise correctement le vocabulaire scientifique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36" marR="42036" marT="0" marB="0" anchor="ctr"/>
                </a:tc>
                <a:extLst>
                  <a:ext uri="{0D108BD9-81ED-4DB2-BD59-A6C34878D82A}">
                    <a16:rowId xmlns:a16="http://schemas.microsoft.com/office/drawing/2014/main" val="4172007926"/>
                  </a:ext>
                </a:extLst>
              </a:tr>
              <a:tr h="225421">
                <a:tc rowSpan="3"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</a:rPr>
                        <a:t>Organisation du discours</a:t>
                      </a:r>
                      <a:endParaRPr lang="fr-FR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36" marR="4203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/>
                        </a:rPr>
                        <a:t>Énonce une stratégie complète.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36" marR="42036" marT="0" marB="0" anchor="ctr"/>
                </a:tc>
                <a:extLst>
                  <a:ext uri="{0D108BD9-81ED-4DB2-BD59-A6C34878D82A}">
                    <a16:rowId xmlns:a16="http://schemas.microsoft.com/office/drawing/2014/main" val="135422839"/>
                  </a:ext>
                </a:extLst>
              </a:tr>
              <a:tr h="2254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/>
                        </a:rPr>
                        <a:t>Présente les résultats.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36" marR="42036" marT="0" marB="0" anchor="ctr">
                    <a:solidFill>
                      <a:srgbClr val="EAF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24056"/>
                  </a:ext>
                </a:extLst>
              </a:tr>
              <a:tr h="35343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/>
                        </a:rPr>
                        <a:t>Énonce une conclusion qui permet de répondre au problème.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36" marR="42036" marT="0" marB="0" anchor="ctr"/>
                </a:tc>
                <a:extLst>
                  <a:ext uri="{0D108BD9-81ED-4DB2-BD59-A6C34878D82A}">
                    <a16:rowId xmlns:a16="http://schemas.microsoft.com/office/drawing/2014/main" val="3087203793"/>
                  </a:ext>
                </a:extLst>
              </a:tr>
              <a:tr h="353439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</a:rPr>
                        <a:t>Gestion du temps</a:t>
                      </a:r>
                      <a:endParaRPr lang="fr-FR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36" marR="4203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/>
                        </a:rPr>
                        <a:t>Respecte la durée totale prévue pour la présentation.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36" marR="42036" marT="0" marB="0" anchor="ctr"/>
                </a:tc>
                <a:extLst>
                  <a:ext uri="{0D108BD9-81ED-4DB2-BD59-A6C34878D82A}">
                    <a16:rowId xmlns:a16="http://schemas.microsoft.com/office/drawing/2014/main" val="247568613"/>
                  </a:ext>
                </a:extLst>
              </a:tr>
              <a:tr h="225421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</a:rPr>
                        <a:t>Fluidité du discours</a:t>
                      </a:r>
                      <a:endParaRPr lang="fr-FR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36" marR="4203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/>
                        </a:rPr>
                        <a:t>Parle sans trop d’hésitations.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36" marR="42036" marT="0" marB="0" anchor="ctr"/>
                </a:tc>
                <a:extLst>
                  <a:ext uri="{0D108BD9-81ED-4DB2-BD59-A6C34878D82A}">
                    <a16:rowId xmlns:a16="http://schemas.microsoft.com/office/drawing/2014/main" val="3545920613"/>
                  </a:ext>
                </a:extLst>
              </a:tr>
              <a:tr h="353439">
                <a:tc rowSpan="2"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</a:rPr>
                        <a:t>Interaction</a:t>
                      </a:r>
                      <a:endParaRPr lang="fr-FR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36" marR="4203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/>
                        </a:rPr>
                        <a:t>Formule une réponse qui correspond à la question du jury.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36" marR="42036" marT="0" marB="0" anchor="ctr"/>
                </a:tc>
                <a:extLst>
                  <a:ext uri="{0D108BD9-81ED-4DB2-BD59-A6C34878D82A}">
                    <a16:rowId xmlns:a16="http://schemas.microsoft.com/office/drawing/2014/main" val="2069931875"/>
                  </a:ext>
                </a:extLst>
              </a:tr>
              <a:tr h="2254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/>
                        </a:rPr>
                        <a:t>Se corrige.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36" marR="42036" marT="0" marB="0" anchor="ctr"/>
                </a:tc>
                <a:extLst>
                  <a:ext uri="{0D108BD9-81ED-4DB2-BD59-A6C34878D82A}">
                    <a16:rowId xmlns:a16="http://schemas.microsoft.com/office/drawing/2014/main" val="3279606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7064806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{B6F601FD-5FDB-1743-977A-7656D0AEC59A}tf10001071</Template>
  <TotalTime>1274</TotalTime>
  <Words>479</Words>
  <Application>Microsoft Macintosh PowerPoint</Application>
  <PresentationFormat>Grand écran</PresentationFormat>
  <Paragraphs>92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Calibri</vt:lpstr>
      <vt:lpstr>Chalkduster</vt:lpstr>
      <vt:lpstr>Gill Sans MT</vt:lpstr>
      <vt:lpstr>Impact</vt:lpstr>
      <vt:lpstr>Badge</vt:lpstr>
      <vt:lpstr>Présentation PowerPoint</vt:lpstr>
      <vt:lpstr>TP 9 : Etude du métabolisme photosynthétique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Noémie</dc:creator>
  <cp:lastModifiedBy>Noémie Bubbe</cp:lastModifiedBy>
  <cp:revision>76</cp:revision>
  <dcterms:created xsi:type="dcterms:W3CDTF">2018-08-28T20:26:13Z</dcterms:created>
  <dcterms:modified xsi:type="dcterms:W3CDTF">2022-10-24T17:48:56Z</dcterms:modified>
</cp:coreProperties>
</file>