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4" r:id="rId2"/>
    <p:sldId id="316" r:id="rId3"/>
    <p:sldId id="314" r:id="rId4"/>
    <p:sldId id="315" r:id="rId5"/>
    <p:sldId id="296" r:id="rId6"/>
    <p:sldId id="317" r:id="rId7"/>
    <p:sldId id="318" r:id="rId8"/>
    <p:sldId id="295" r:id="rId9"/>
    <p:sldId id="319" r:id="rId10"/>
    <p:sldId id="320" r:id="rId11"/>
    <p:sldId id="321" r:id="rId12"/>
    <p:sldId id="300" r:id="rId13"/>
    <p:sldId id="322" r:id="rId14"/>
    <p:sldId id="309" r:id="rId15"/>
    <p:sldId id="324" r:id="rId16"/>
    <p:sldId id="323" r:id="rId17"/>
    <p:sldId id="325" r:id="rId18"/>
    <p:sldId id="326" r:id="rId19"/>
    <p:sldId id="327" r:id="rId20"/>
    <p:sldId id="329" r:id="rId21"/>
    <p:sldId id="328" r:id="rId22"/>
    <p:sldId id="33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p:scale>
          <a:sx n="118" d="100"/>
          <a:sy n="118" d="100"/>
        </p:scale>
        <p:origin x="39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30A8B-DC26-7718-5CC4-2093CFD7BD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B0D154-05F6-0DD4-819F-05D9837BE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BD9C4F5-7C24-5FCE-D832-D41B63D73F5C}"/>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5" name="Espace réservé du pied de page 4">
            <a:extLst>
              <a:ext uri="{FF2B5EF4-FFF2-40B4-BE49-F238E27FC236}">
                <a16:creationId xmlns:a16="http://schemas.microsoft.com/office/drawing/2014/main" id="{BB0F394D-FB67-941B-14FB-1D0E735919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FC6BF3-6805-CBE3-B38F-DF73BA3D3F15}"/>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382693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2AC9F-CBD8-7B07-3273-5C0B992393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6F5F19-45FE-9D68-DC44-08FBEE500F3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C4DE6D-DA3D-6AC9-5E26-15B276CE1730}"/>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5" name="Espace réservé du pied de page 4">
            <a:extLst>
              <a:ext uri="{FF2B5EF4-FFF2-40B4-BE49-F238E27FC236}">
                <a16:creationId xmlns:a16="http://schemas.microsoft.com/office/drawing/2014/main" id="{40AAFBBA-174A-7C5D-9968-D7572A7DA5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BE9343-5771-0ECD-9E95-29E76EAB23C3}"/>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168893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803B1F-B2F7-B893-5051-65E78C059E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9D360FB-3EAC-866B-F4B3-7F9F9C5945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6C7D78-F242-D425-A996-A4B3D5AF9C9B}"/>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5" name="Espace réservé du pied de page 4">
            <a:extLst>
              <a:ext uri="{FF2B5EF4-FFF2-40B4-BE49-F238E27FC236}">
                <a16:creationId xmlns:a16="http://schemas.microsoft.com/office/drawing/2014/main" id="{CB57CA1D-525E-3F29-E8E5-DAEE531598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3A6EE7-1396-1106-E859-FEB80260FFC7}"/>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359407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78958-A4AB-719F-7431-7C18879306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4CB9B7-AFF8-EA65-B789-B425FF706D0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3E91BC-D399-8CDE-346D-B3D8C597FC31}"/>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5" name="Espace réservé du pied de page 4">
            <a:extLst>
              <a:ext uri="{FF2B5EF4-FFF2-40B4-BE49-F238E27FC236}">
                <a16:creationId xmlns:a16="http://schemas.microsoft.com/office/drawing/2014/main" id="{82E2F026-B6DC-27CE-80F6-915C27A53F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98906E-C641-6405-9A64-2F8C16B1A0D7}"/>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293000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54188-07D0-16D6-69E7-349F306E66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EE6E10-F61A-3F9C-990C-0B1E4FC6D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9925DEC-3E8D-61F5-1F0E-ADA28496A0E1}"/>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5" name="Espace réservé du pied de page 4">
            <a:extLst>
              <a:ext uri="{FF2B5EF4-FFF2-40B4-BE49-F238E27FC236}">
                <a16:creationId xmlns:a16="http://schemas.microsoft.com/office/drawing/2014/main" id="{53C1E022-6471-5B20-CD71-BF8D6535E6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8280AB-B86E-F34C-2418-9F93FFBDBDB2}"/>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164018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3A987-0206-2A11-53C7-C9248903B7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5E4C3E-772D-605C-0B0E-602677D46B1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C0D5EA-1956-5A1D-4871-4825B220CEF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34E7B88-DD05-4595-01BC-128CB1E7135B}"/>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6" name="Espace réservé du pied de page 5">
            <a:extLst>
              <a:ext uri="{FF2B5EF4-FFF2-40B4-BE49-F238E27FC236}">
                <a16:creationId xmlns:a16="http://schemas.microsoft.com/office/drawing/2014/main" id="{FBDC7AEF-7E45-BE73-DAA1-C5948E946A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2DFC3D-B031-EB46-0316-235183781ADF}"/>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42017473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9810A-11FF-CB8B-80E8-ABDD19396F3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760AD8-1DB8-87C0-3313-F28CC2E7E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11CBE59-BD85-DD47-7E09-ADBE225A692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AA5520-E7FF-B6EF-B031-B0365EE5A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C9609D1-2C03-BA1D-6B1F-7CDDE7B2867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96E3103-35F8-DF99-6391-4E9E670A7CED}"/>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8" name="Espace réservé du pied de page 7">
            <a:extLst>
              <a:ext uri="{FF2B5EF4-FFF2-40B4-BE49-F238E27FC236}">
                <a16:creationId xmlns:a16="http://schemas.microsoft.com/office/drawing/2014/main" id="{6D39CE1F-4664-D08C-A4A1-C91B4FDB4F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6D13F66-746D-D9D8-B747-503D745157D5}"/>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39893528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9C26B-75C3-529D-E9D5-1F06A75EA7F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1037E5-5148-D8FD-483D-88F123B87567}"/>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4" name="Espace réservé du pied de page 3">
            <a:extLst>
              <a:ext uri="{FF2B5EF4-FFF2-40B4-BE49-F238E27FC236}">
                <a16:creationId xmlns:a16="http://schemas.microsoft.com/office/drawing/2014/main" id="{92754FD2-7465-DD2A-0710-E403BA80C63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F6DD4A-AA27-264F-0919-C5C616BD9DD2}"/>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105813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B53DA30-295D-55FC-444B-0D38BDDDC6C0}"/>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3" name="Espace réservé du pied de page 2">
            <a:extLst>
              <a:ext uri="{FF2B5EF4-FFF2-40B4-BE49-F238E27FC236}">
                <a16:creationId xmlns:a16="http://schemas.microsoft.com/office/drawing/2014/main" id="{623BC065-7D78-41CD-1497-68069B72794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BB21C54-6640-C7F4-EA59-98A854C6AB30}"/>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386947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FA3B0-5141-DAC2-CB7C-DFD3AF2BFC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165721E-3D5A-4672-CBE4-D46F777EE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506A42-AB88-7A3B-2EBA-394564EEC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6796D9-BDC4-3B5B-2FD9-AA9BC97A40E4}"/>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6" name="Espace réservé du pied de page 5">
            <a:extLst>
              <a:ext uri="{FF2B5EF4-FFF2-40B4-BE49-F238E27FC236}">
                <a16:creationId xmlns:a16="http://schemas.microsoft.com/office/drawing/2014/main" id="{BB793125-0630-6F60-DE24-AB9804768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9F85557-4AAB-91C5-8F05-ED65153F62E0}"/>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15994511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80627-5A3C-26B4-DD5A-25A4F77002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5B46791-1A33-19EE-5770-86DBBBD1C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2691A34-510E-32CA-21C9-65C555D9B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C0E80FC-5493-54F1-26D0-45FFA2EA1941}"/>
              </a:ext>
            </a:extLst>
          </p:cNvPr>
          <p:cNvSpPr>
            <a:spLocks noGrp="1"/>
          </p:cNvSpPr>
          <p:nvPr>
            <p:ph type="dt" sz="half" idx="10"/>
          </p:nvPr>
        </p:nvSpPr>
        <p:spPr/>
        <p:txBody>
          <a:bodyPr/>
          <a:lstStyle/>
          <a:p>
            <a:fld id="{C49873CB-82B5-406B-8257-F46D6E2471BE}" type="datetimeFigureOut">
              <a:rPr lang="fr-FR" smtClean="0"/>
              <a:t>23/10/2022</a:t>
            </a:fld>
            <a:endParaRPr lang="fr-FR"/>
          </a:p>
        </p:txBody>
      </p:sp>
      <p:sp>
        <p:nvSpPr>
          <p:cNvPr id="6" name="Espace réservé du pied de page 5">
            <a:extLst>
              <a:ext uri="{FF2B5EF4-FFF2-40B4-BE49-F238E27FC236}">
                <a16:creationId xmlns:a16="http://schemas.microsoft.com/office/drawing/2014/main" id="{E81A901B-2F63-1349-E59B-C99599C2E8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0E8141-3D46-7661-E50E-AEFD7D7E88F9}"/>
              </a:ext>
            </a:extLst>
          </p:cNvPr>
          <p:cNvSpPr>
            <a:spLocks noGrp="1"/>
          </p:cNvSpPr>
          <p:nvPr>
            <p:ph type="sldNum" sz="quarter" idx="12"/>
          </p:nvPr>
        </p:nvSpPr>
        <p:spPr/>
        <p:txBody>
          <a:bodyPr/>
          <a:lstStyle/>
          <a:p>
            <a:fld id="{2E6F628A-903A-4E65-A787-9413F8C794F3}" type="slidenum">
              <a:rPr lang="fr-FR" smtClean="0"/>
              <a:t>‹N°›</a:t>
            </a:fld>
            <a:endParaRPr lang="fr-FR"/>
          </a:p>
        </p:txBody>
      </p:sp>
    </p:spTree>
    <p:extLst>
      <p:ext uri="{BB962C8B-B14F-4D97-AF65-F5344CB8AC3E}">
        <p14:creationId xmlns:p14="http://schemas.microsoft.com/office/powerpoint/2010/main" val="239479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965977-2584-8ADE-3DE7-63184EACE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831699-FD21-13CB-6DAD-CA57CFB81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21B516-EBB1-F552-DC6B-B7C7DFF2F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873CB-82B5-406B-8257-F46D6E2471BE}" type="datetimeFigureOut">
              <a:rPr lang="fr-FR" smtClean="0"/>
              <a:t>23/10/2022</a:t>
            </a:fld>
            <a:endParaRPr lang="fr-FR"/>
          </a:p>
        </p:txBody>
      </p:sp>
      <p:sp>
        <p:nvSpPr>
          <p:cNvPr id="5" name="Espace réservé du pied de page 4">
            <a:extLst>
              <a:ext uri="{FF2B5EF4-FFF2-40B4-BE49-F238E27FC236}">
                <a16:creationId xmlns:a16="http://schemas.microsoft.com/office/drawing/2014/main" id="{14FBB9A2-7088-34A8-218B-5A60D7DDF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E18AFB-E557-8933-6187-DA3F99CCC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F628A-903A-4E65-A787-9413F8C794F3}" type="slidenum">
              <a:rPr lang="fr-FR" smtClean="0"/>
              <a:t>‹N°›</a:t>
            </a:fld>
            <a:endParaRPr lang="fr-FR"/>
          </a:p>
        </p:txBody>
      </p:sp>
    </p:spTree>
    <p:extLst>
      <p:ext uri="{BB962C8B-B14F-4D97-AF65-F5344CB8AC3E}">
        <p14:creationId xmlns:p14="http://schemas.microsoft.com/office/powerpoint/2010/main" val="2510980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pearltrees.com/private/id59335941/item479077031?paccess=462477081c9.1c8e22a7.20628e354883814f30f86f15afaca1dd"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4EC128-2ABE-4AE3-94CF-5BF8DAB8D14F}"/>
              </a:ext>
            </a:extLst>
          </p:cNvPr>
          <p:cNvSpPr txBox="1"/>
          <p:nvPr/>
        </p:nvSpPr>
        <p:spPr>
          <a:xfrm>
            <a:off x="955965" y="172278"/>
            <a:ext cx="1081942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800" dirty="0">
                <a:latin typeface="Chalkduster" panose="03050602040202020205" pitchFamily="66" charset="77"/>
              </a:rPr>
              <a:t>Etude des pigments photosynthétiques</a:t>
            </a:r>
          </a:p>
        </p:txBody>
      </p:sp>
      <p:sp>
        <p:nvSpPr>
          <p:cNvPr id="6" name="ZoneTexte 5">
            <a:extLst>
              <a:ext uri="{FF2B5EF4-FFF2-40B4-BE49-F238E27FC236}">
                <a16:creationId xmlns:a16="http://schemas.microsoft.com/office/drawing/2014/main" id="{35E81F28-0F1B-763C-6052-1F51BBA611DD}"/>
              </a:ext>
            </a:extLst>
          </p:cNvPr>
          <p:cNvSpPr txBox="1"/>
          <p:nvPr/>
        </p:nvSpPr>
        <p:spPr>
          <a:xfrm rot="16200000">
            <a:off x="-2759029" y="3162032"/>
            <a:ext cx="650272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800" dirty="0">
                <a:latin typeface="Chalkduster" panose="03050602040202020205" pitchFamily="66" charset="77"/>
              </a:rPr>
              <a:t>ATELIER N°1</a:t>
            </a:r>
          </a:p>
        </p:txBody>
      </p:sp>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913374597"/>
              </p:ext>
            </p:extLst>
          </p:nvPr>
        </p:nvGraphicFramePr>
        <p:xfrm>
          <a:off x="955964" y="931972"/>
          <a:ext cx="10819420" cy="1323213"/>
        </p:xfrm>
        <a:graphic>
          <a:graphicData uri="http://schemas.openxmlformats.org/drawingml/2006/table">
            <a:tbl>
              <a:tblPr firstRow="1" bandRow="1">
                <a:tableStyleId>{912C8C85-51F0-491E-9774-3900AFEF0FD7}</a:tableStyleId>
              </a:tblPr>
              <a:tblGrid>
                <a:gridCol w="10819420">
                  <a:extLst>
                    <a:ext uri="{9D8B030D-6E8A-4147-A177-3AD203B41FA5}">
                      <a16:colId xmlns:a16="http://schemas.microsoft.com/office/drawing/2014/main" val="2770092743"/>
                    </a:ext>
                  </a:extLst>
                </a:gridCol>
              </a:tblGrid>
              <a:tr h="292891">
                <a:tc>
                  <a:txBody>
                    <a:bodyPr/>
                    <a:lstStyle/>
                    <a:p>
                      <a:pPr algn="ctr"/>
                      <a:r>
                        <a:rPr lang="fr-FR" sz="1400" dirty="0"/>
                        <a:t>CONTEXTE</a:t>
                      </a:r>
                    </a:p>
                  </a:txBody>
                  <a:tcPr/>
                </a:tc>
                <a:extLst>
                  <a:ext uri="{0D108BD9-81ED-4DB2-BD59-A6C34878D82A}">
                    <a16:rowId xmlns:a16="http://schemas.microsoft.com/office/drawing/2014/main" val="2729729537"/>
                  </a:ext>
                </a:extLst>
              </a:tr>
              <a:tr h="978621">
                <a:tc>
                  <a:txBody>
                    <a:bodyPr/>
                    <a:lstStyle/>
                    <a:p>
                      <a:pPr algn="just">
                        <a:lnSpc>
                          <a:spcPct val="150000"/>
                        </a:lnSpc>
                      </a:pPr>
                      <a:r>
                        <a:rPr lang="fr-FR" sz="1400" dirty="0"/>
                        <a:t>Dès 1772, Joseph Priestley montre que les plantes vertes produisent du dioxygène en présence de lumière, c’est la photosynthèse. Il est désormais acquis que les pigments responsables de la couleur verte des feuilles est nécessaire à ce métabolisme.</a:t>
                      </a:r>
                    </a:p>
                    <a:p>
                      <a:pPr algn="just">
                        <a:lnSpc>
                          <a:spcPct val="150000"/>
                        </a:lnSpc>
                      </a:pPr>
                      <a:r>
                        <a:rPr lang="fr-FR" sz="1400" b="1" dirty="0"/>
                        <a:t>On cherche ici à démontrer que les feuilles rouges de Prunus contiennent les mêmes pigments photosynthétiques que les feuilles vertes.</a:t>
                      </a:r>
                    </a:p>
                  </a:txBody>
                  <a:tcPr/>
                </a:tc>
                <a:extLst>
                  <a:ext uri="{0D108BD9-81ED-4DB2-BD59-A6C34878D82A}">
                    <a16:rowId xmlns:a16="http://schemas.microsoft.com/office/drawing/2014/main" val="3397386656"/>
                  </a:ext>
                </a:extLst>
              </a:tr>
            </a:tbl>
          </a:graphicData>
        </a:graphic>
      </p:graphicFrame>
      <p:graphicFrame>
        <p:nvGraphicFramePr>
          <p:cNvPr id="13" name="Tableau 12">
            <a:extLst>
              <a:ext uri="{FF2B5EF4-FFF2-40B4-BE49-F238E27FC236}">
                <a16:creationId xmlns:a16="http://schemas.microsoft.com/office/drawing/2014/main" id="{11EC365F-D3EB-CACA-8DB0-35276FAD6C6F}"/>
              </a:ext>
            </a:extLst>
          </p:cNvPr>
          <p:cNvGraphicFramePr>
            <a:graphicFrameLocks noGrp="1"/>
          </p:cNvGraphicFramePr>
          <p:nvPr>
            <p:extLst>
              <p:ext uri="{D42A27DB-BD31-4B8C-83A1-F6EECF244321}">
                <p14:modId xmlns:p14="http://schemas.microsoft.com/office/powerpoint/2010/main" val="640047491"/>
              </p:ext>
            </p:extLst>
          </p:nvPr>
        </p:nvGraphicFramePr>
        <p:xfrm>
          <a:off x="955964" y="2407807"/>
          <a:ext cx="10812432" cy="3354705"/>
        </p:xfrm>
        <a:graphic>
          <a:graphicData uri="http://schemas.openxmlformats.org/drawingml/2006/table">
            <a:tbl>
              <a:tblPr firstRow="1" firstCol="1" bandRow="1">
                <a:tableStyleId>{10A1B5D5-9B99-4C35-A422-299274C87663}</a:tableStyleId>
              </a:tblPr>
              <a:tblGrid>
                <a:gridCol w="10812432">
                  <a:extLst>
                    <a:ext uri="{9D8B030D-6E8A-4147-A177-3AD203B41FA5}">
                      <a16:colId xmlns:a16="http://schemas.microsoft.com/office/drawing/2014/main" val="1334350324"/>
                    </a:ext>
                  </a:extLst>
                </a:gridCol>
              </a:tblGrid>
              <a:tr h="279722">
                <a:tc>
                  <a:txBody>
                    <a:bodyPr/>
                    <a:lstStyle/>
                    <a:p>
                      <a:pPr algn="ctr">
                        <a:lnSpc>
                          <a:spcPct val="150000"/>
                        </a:lnSpc>
                      </a:pPr>
                      <a:r>
                        <a:rPr lang="fr-FR" sz="1400" dirty="0">
                          <a:effectLst/>
                        </a:rPr>
                        <a:t>CONSIGNES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6857714"/>
                  </a:ext>
                </a:extLst>
              </a:tr>
              <a:tr h="279722">
                <a:tc>
                  <a:txBody>
                    <a:bodyPr/>
                    <a:lstStyle/>
                    <a:p>
                      <a:pPr algn="just">
                        <a:lnSpc>
                          <a:spcPct val="150000"/>
                        </a:lnSpc>
                        <a:spcBef>
                          <a:spcPts val="600"/>
                        </a:spcBef>
                        <a:spcAft>
                          <a:spcPts val="600"/>
                        </a:spcAft>
                      </a:pPr>
                      <a:r>
                        <a:rPr lang="fr-FR" sz="1400" dirty="0">
                          <a:effectLst/>
                        </a:rPr>
                        <a:t>Partie A : Appropriation du contexte, proposition d’une stratégie et activité pratique (durée recommandée : 20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596662"/>
                  </a:ext>
                </a:extLst>
              </a:tr>
              <a:tr h="1215843">
                <a:tc>
                  <a:txBody>
                    <a:bodyPr/>
                    <a:lstStyle/>
                    <a:p>
                      <a:pPr algn="just">
                        <a:lnSpc>
                          <a:spcPct val="150000"/>
                        </a:lnSpc>
                      </a:pPr>
                      <a:r>
                        <a:rPr lang="fr-FR" sz="1400" dirty="0">
                          <a:effectLst/>
                        </a:rPr>
                        <a:t>Élaborer </a:t>
                      </a:r>
                      <a:r>
                        <a:rPr lang="fr-FR" sz="1400" b="0" dirty="0">
                          <a:effectLst/>
                        </a:rPr>
                        <a:t>une stratégie de résolution afin de déterminer si les feuilles rouges et les feuilles vertes contiennent les mêmes pigments photosynthétiques.</a:t>
                      </a:r>
                      <a:endParaRPr lang="fr-FR" sz="1400" dirty="0">
                        <a:effectLst/>
                      </a:endParaRPr>
                    </a:p>
                    <a:p>
                      <a:pPr algn="ctr">
                        <a:lnSpc>
                          <a:spcPct val="150000"/>
                        </a:lnSpc>
                      </a:pPr>
                      <a:r>
                        <a:rPr lang="fr-FR" sz="1400" dirty="0">
                          <a:effectLst/>
                        </a:rPr>
                        <a:t>Appeler l’examinateur pour validation de votre proposition à l’oral. </a:t>
                      </a:r>
                    </a:p>
                    <a:p>
                      <a:pPr algn="just">
                        <a:lnSpc>
                          <a:spcPct val="150000"/>
                        </a:lnSpc>
                      </a:pPr>
                      <a:r>
                        <a:rPr lang="fr-FR" sz="1400" dirty="0">
                          <a:effectLst/>
                        </a:rPr>
                        <a:t>Mettre en œuvre </a:t>
                      </a:r>
                      <a:r>
                        <a:rPr lang="fr-FR" sz="1400" b="0" dirty="0">
                          <a:effectLst/>
                        </a:rPr>
                        <a:t>le protocole.</a:t>
                      </a:r>
                    </a:p>
                  </a:txBody>
                  <a:tcPr marL="68580" marR="68580" marT="0" marB="0"/>
                </a:tc>
                <a:extLst>
                  <a:ext uri="{0D108BD9-81ED-4DB2-BD59-A6C34878D82A}">
                    <a16:rowId xmlns:a16="http://schemas.microsoft.com/office/drawing/2014/main" val="1339077543"/>
                  </a:ext>
                </a:extLst>
              </a:tr>
              <a:tr h="279722">
                <a:tc>
                  <a:txBody>
                    <a:bodyPr/>
                    <a:lstStyle/>
                    <a:p>
                      <a:pPr algn="just">
                        <a:lnSpc>
                          <a:spcPct val="150000"/>
                        </a:lnSpc>
                        <a:spcBef>
                          <a:spcPts val="600"/>
                        </a:spcBef>
                        <a:spcAft>
                          <a:spcPts val="600"/>
                        </a:spcAft>
                      </a:pPr>
                      <a:r>
                        <a:rPr lang="fr-FR" sz="1400" dirty="0">
                          <a:effectLst/>
                        </a:rPr>
                        <a:t>Partie B : Communication et interprétation des résultats ; conclusion (durée recommandée : 25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4769297"/>
                  </a:ext>
                </a:extLst>
              </a:tr>
              <a:tr h="1215843">
                <a:tc>
                  <a:txBody>
                    <a:bodyPr/>
                    <a:lstStyle/>
                    <a:p>
                      <a:pPr algn="just">
                        <a:lnSpc>
                          <a:spcPct val="150000"/>
                        </a:lnSpc>
                      </a:pPr>
                      <a:r>
                        <a:rPr lang="fr-FR" sz="1400" dirty="0">
                          <a:effectLst/>
                        </a:rPr>
                        <a:t> Présenter </a:t>
                      </a:r>
                      <a:r>
                        <a:rPr lang="fr-FR" sz="1400" b="0" dirty="0">
                          <a:effectLst/>
                        </a:rPr>
                        <a:t>et</a:t>
                      </a:r>
                      <a:r>
                        <a:rPr lang="fr-FR" sz="1400" dirty="0">
                          <a:effectLst/>
                        </a:rPr>
                        <a:t> traiter </a:t>
                      </a:r>
                      <a:r>
                        <a:rPr lang="fr-FR" sz="1400" b="0" dirty="0">
                          <a:effectLst/>
                        </a:rPr>
                        <a:t>les résultats obtenus dans votre diaporama et les </a:t>
                      </a:r>
                      <a:r>
                        <a:rPr lang="fr-FR" sz="1400" b="1" dirty="0">
                          <a:effectLst/>
                        </a:rPr>
                        <a:t>interpréter</a:t>
                      </a:r>
                      <a:r>
                        <a:rPr lang="fr-FR" sz="1400" b="0" dirty="0">
                          <a:effectLst/>
                        </a:rPr>
                        <a:t>. </a:t>
                      </a:r>
                    </a:p>
                    <a:p>
                      <a:pPr algn="ctr">
                        <a:lnSpc>
                          <a:spcPct val="150000"/>
                        </a:lnSpc>
                      </a:pPr>
                      <a:r>
                        <a:rPr lang="fr-FR" sz="1400" dirty="0">
                          <a:effectLst/>
                        </a:rPr>
                        <a:t>Appeler l’examinateur pour vérifier de votre production et éventuellement obtenir une ressource complémentaire </a:t>
                      </a:r>
                    </a:p>
                    <a:p>
                      <a:pPr algn="just">
                        <a:lnSpc>
                          <a:spcPct val="150000"/>
                        </a:lnSpc>
                      </a:pPr>
                      <a:r>
                        <a:rPr lang="fr-FR" sz="1400" dirty="0">
                          <a:effectLst/>
                        </a:rPr>
                        <a:t>Conclure, </a:t>
                      </a:r>
                      <a:r>
                        <a:rPr lang="fr-FR" sz="1400" b="0" dirty="0">
                          <a:effectLst/>
                        </a:rPr>
                        <a:t>à partir de l’ensemble des données, si les feuilles rouges de Prunus contiennent bien les mêmes pigments photosynthétiques que les feuilles vertes.</a:t>
                      </a:r>
                      <a:r>
                        <a:rPr lang="fr-FR" sz="1400" dirty="0">
                          <a:effectLst/>
                        </a:rPr>
                        <a:t>		</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6770613"/>
                  </a:ext>
                </a:extLst>
              </a:tr>
            </a:tbl>
          </a:graphicData>
        </a:graphic>
      </p:graphicFrame>
    </p:spTree>
    <p:extLst>
      <p:ext uri="{BB962C8B-B14F-4D97-AF65-F5344CB8AC3E}">
        <p14:creationId xmlns:p14="http://schemas.microsoft.com/office/powerpoint/2010/main" val="420579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5E81F28-0F1B-763C-6052-1F51BBA611DD}"/>
              </a:ext>
            </a:extLst>
          </p:cNvPr>
          <p:cNvSpPr txBox="1"/>
          <p:nvPr/>
        </p:nvSpPr>
        <p:spPr>
          <a:xfrm rot="16200000">
            <a:off x="-2759029" y="3162032"/>
            <a:ext cx="650272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dirty="0">
                <a:latin typeface="Chalkduster" panose="03050602040202020205" pitchFamily="66" charset="77"/>
              </a:rPr>
              <a:t>ATELIER N°3</a:t>
            </a:r>
          </a:p>
        </p:txBody>
      </p:sp>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3911981145"/>
              </p:ext>
            </p:extLst>
          </p:nvPr>
        </p:nvGraphicFramePr>
        <p:xfrm>
          <a:off x="1024257" y="928469"/>
          <a:ext cx="10812432" cy="1391007"/>
        </p:xfrm>
        <a:graphic>
          <a:graphicData uri="http://schemas.openxmlformats.org/drawingml/2006/table">
            <a:tbl>
              <a:tblPr firstRow="1" bandRow="1">
                <a:tableStyleId>{17292A2E-F333-43FB-9621-5CBBE7FDCDCB}</a:tableStyleId>
              </a:tblPr>
              <a:tblGrid>
                <a:gridCol w="10812432">
                  <a:extLst>
                    <a:ext uri="{9D8B030D-6E8A-4147-A177-3AD203B41FA5}">
                      <a16:colId xmlns:a16="http://schemas.microsoft.com/office/drawing/2014/main" val="2770092743"/>
                    </a:ext>
                  </a:extLst>
                </a:gridCol>
              </a:tblGrid>
              <a:tr h="282754">
                <a:tc>
                  <a:txBody>
                    <a:bodyPr/>
                    <a:lstStyle/>
                    <a:p>
                      <a:pPr algn="ctr"/>
                      <a:r>
                        <a:rPr lang="fr-FR" sz="1400" dirty="0"/>
                        <a:t>CONTEXTE</a:t>
                      </a:r>
                    </a:p>
                  </a:txBody>
                  <a:tcPr/>
                </a:tc>
                <a:extLst>
                  <a:ext uri="{0D108BD9-81ED-4DB2-BD59-A6C34878D82A}">
                    <a16:rowId xmlns:a16="http://schemas.microsoft.com/office/drawing/2014/main" val="2729729537"/>
                  </a:ext>
                </a:extLst>
              </a:tr>
              <a:tr h="1086207">
                <a:tc>
                  <a:txBody>
                    <a:bodyPr/>
                    <a:lstStyle/>
                    <a:p>
                      <a:pPr algn="just">
                        <a:lnSpc>
                          <a:spcPct val="150000"/>
                        </a:lnSpc>
                      </a:pPr>
                      <a:r>
                        <a:rPr lang="fr-FR" sz="1400" dirty="0"/>
                        <a:t>En 1880, Andreas Schimper (botaniste français) établit que l’amidon est à la fois une source d’énergie stockée dans les plantes mais également qu’il est produit par la photosynthèse à partir du dioxyde de carbone.</a:t>
                      </a:r>
                    </a:p>
                    <a:p>
                      <a:pPr algn="just">
                        <a:lnSpc>
                          <a:spcPct val="150000"/>
                        </a:lnSpc>
                      </a:pPr>
                      <a:r>
                        <a:rPr lang="fr-FR" sz="1400" b="1" dirty="0"/>
                        <a:t>On cherche ici à déterminer dans quel organite des cellules végétales la matière organique est produite par photosynthèse.</a:t>
                      </a:r>
                    </a:p>
                  </a:txBody>
                  <a:tcPr/>
                </a:tc>
                <a:extLst>
                  <a:ext uri="{0D108BD9-81ED-4DB2-BD59-A6C34878D82A}">
                    <a16:rowId xmlns:a16="http://schemas.microsoft.com/office/drawing/2014/main" val="3397386656"/>
                  </a:ext>
                </a:extLst>
              </a:tr>
            </a:tbl>
          </a:graphicData>
        </a:graphic>
      </p:graphicFrame>
      <p:graphicFrame>
        <p:nvGraphicFramePr>
          <p:cNvPr id="13" name="Tableau 12">
            <a:extLst>
              <a:ext uri="{FF2B5EF4-FFF2-40B4-BE49-F238E27FC236}">
                <a16:creationId xmlns:a16="http://schemas.microsoft.com/office/drawing/2014/main" id="{11EC365F-D3EB-CACA-8DB0-35276FAD6C6F}"/>
              </a:ext>
            </a:extLst>
          </p:cNvPr>
          <p:cNvGraphicFramePr>
            <a:graphicFrameLocks noGrp="1"/>
          </p:cNvGraphicFramePr>
          <p:nvPr>
            <p:extLst>
              <p:ext uri="{D42A27DB-BD31-4B8C-83A1-F6EECF244321}">
                <p14:modId xmlns:p14="http://schemas.microsoft.com/office/powerpoint/2010/main" val="1178260980"/>
              </p:ext>
            </p:extLst>
          </p:nvPr>
        </p:nvGraphicFramePr>
        <p:xfrm>
          <a:off x="1017269" y="2552447"/>
          <a:ext cx="10812432" cy="2807883"/>
        </p:xfrm>
        <a:graphic>
          <a:graphicData uri="http://schemas.openxmlformats.org/drawingml/2006/table">
            <a:tbl>
              <a:tblPr firstRow="1" firstCol="1" bandRow="1">
                <a:tableStyleId>{1E171933-4619-4E11-9A3F-F7608DF75F80}</a:tableStyleId>
              </a:tblPr>
              <a:tblGrid>
                <a:gridCol w="10812432">
                  <a:extLst>
                    <a:ext uri="{9D8B030D-6E8A-4147-A177-3AD203B41FA5}">
                      <a16:colId xmlns:a16="http://schemas.microsoft.com/office/drawing/2014/main" val="1334350324"/>
                    </a:ext>
                  </a:extLst>
                </a:gridCol>
              </a:tblGrid>
              <a:tr h="257598">
                <a:tc>
                  <a:txBody>
                    <a:bodyPr/>
                    <a:lstStyle/>
                    <a:p>
                      <a:pPr algn="ctr">
                        <a:lnSpc>
                          <a:spcPct val="150000"/>
                        </a:lnSpc>
                      </a:pPr>
                      <a:r>
                        <a:rPr lang="fr-FR" sz="1400" dirty="0">
                          <a:effectLst/>
                        </a:rPr>
                        <a:t>CONSIGNES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6857714"/>
                  </a:ext>
                </a:extLst>
              </a:tr>
              <a:tr h="257598">
                <a:tc>
                  <a:txBody>
                    <a:bodyPr/>
                    <a:lstStyle/>
                    <a:p>
                      <a:pPr algn="just">
                        <a:lnSpc>
                          <a:spcPct val="150000"/>
                        </a:lnSpc>
                        <a:spcBef>
                          <a:spcPts val="600"/>
                        </a:spcBef>
                        <a:spcAft>
                          <a:spcPts val="600"/>
                        </a:spcAft>
                      </a:pPr>
                      <a:r>
                        <a:rPr lang="fr-FR" sz="1400" dirty="0">
                          <a:effectLst/>
                        </a:rPr>
                        <a:t>Partie A : Appropriation du contexte, proposition d’une stratégie et activité pratique (durée recommandée : 20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596662"/>
                  </a:ext>
                </a:extLst>
              </a:tr>
              <a:tr h="832319">
                <a:tc>
                  <a:txBody>
                    <a:bodyPr/>
                    <a:lstStyle/>
                    <a:p>
                      <a:pPr algn="just">
                        <a:lnSpc>
                          <a:spcPct val="150000"/>
                        </a:lnSpc>
                      </a:pPr>
                      <a:r>
                        <a:rPr lang="fr-FR" sz="1400" dirty="0">
                          <a:effectLst/>
                        </a:rPr>
                        <a:t>Élaborer </a:t>
                      </a:r>
                      <a:r>
                        <a:rPr lang="fr-FR" sz="1400" b="0" dirty="0">
                          <a:effectLst/>
                        </a:rPr>
                        <a:t>une stratégie de résolution afin de déterminer dans quel organite la matière organique est produite par photosynthèse.</a:t>
                      </a:r>
                      <a:endParaRPr lang="fr-FR" sz="1400" dirty="0">
                        <a:effectLst/>
                      </a:endParaRPr>
                    </a:p>
                    <a:p>
                      <a:pPr algn="ctr">
                        <a:lnSpc>
                          <a:spcPct val="150000"/>
                        </a:lnSpc>
                      </a:pPr>
                      <a:r>
                        <a:rPr lang="fr-FR" sz="1400" dirty="0">
                          <a:effectLst/>
                        </a:rPr>
                        <a:t>Appeler l’examinateur pour validation de votre proposition à l’oral. </a:t>
                      </a:r>
                    </a:p>
                    <a:p>
                      <a:pPr algn="just">
                        <a:lnSpc>
                          <a:spcPct val="150000"/>
                        </a:lnSpc>
                      </a:pPr>
                      <a:r>
                        <a:rPr lang="fr-FR" sz="1400" dirty="0">
                          <a:effectLst/>
                        </a:rPr>
                        <a:t>Mettre en œuvre </a:t>
                      </a:r>
                      <a:r>
                        <a:rPr lang="fr-FR" sz="1400" b="0" dirty="0">
                          <a:effectLst/>
                        </a:rPr>
                        <a:t>le protocole.</a:t>
                      </a:r>
                    </a:p>
                  </a:txBody>
                  <a:tcPr marL="68580" marR="68580" marT="0" marB="0"/>
                </a:tc>
                <a:extLst>
                  <a:ext uri="{0D108BD9-81ED-4DB2-BD59-A6C34878D82A}">
                    <a16:rowId xmlns:a16="http://schemas.microsoft.com/office/drawing/2014/main" val="1339077543"/>
                  </a:ext>
                </a:extLst>
              </a:tr>
              <a:tr h="257598">
                <a:tc>
                  <a:txBody>
                    <a:bodyPr/>
                    <a:lstStyle/>
                    <a:p>
                      <a:pPr algn="just">
                        <a:lnSpc>
                          <a:spcPct val="150000"/>
                        </a:lnSpc>
                        <a:spcBef>
                          <a:spcPts val="600"/>
                        </a:spcBef>
                        <a:spcAft>
                          <a:spcPts val="600"/>
                        </a:spcAft>
                      </a:pPr>
                      <a:r>
                        <a:rPr lang="fr-FR" sz="1400" dirty="0">
                          <a:effectLst/>
                        </a:rPr>
                        <a:t>Partie B : Communication et interprétation des résultats ; conclusion (durée recommandée : 25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4769297"/>
                  </a:ext>
                </a:extLst>
              </a:tr>
              <a:tr h="1020231">
                <a:tc>
                  <a:txBody>
                    <a:bodyPr/>
                    <a:lstStyle/>
                    <a:p>
                      <a:pPr algn="just">
                        <a:lnSpc>
                          <a:spcPct val="150000"/>
                        </a:lnSpc>
                      </a:pPr>
                      <a:r>
                        <a:rPr lang="fr-FR" sz="1400" dirty="0">
                          <a:effectLst/>
                        </a:rPr>
                        <a:t> Présenter </a:t>
                      </a:r>
                      <a:r>
                        <a:rPr lang="fr-FR" sz="1400" b="0" dirty="0">
                          <a:effectLst/>
                        </a:rPr>
                        <a:t>et</a:t>
                      </a:r>
                      <a:r>
                        <a:rPr lang="fr-FR" sz="1400" dirty="0">
                          <a:effectLst/>
                        </a:rPr>
                        <a:t> traiter </a:t>
                      </a:r>
                      <a:r>
                        <a:rPr lang="fr-FR" sz="1400" b="0" dirty="0">
                          <a:effectLst/>
                        </a:rPr>
                        <a:t>les résultats obtenus dans votre diaporama et les </a:t>
                      </a:r>
                      <a:r>
                        <a:rPr lang="fr-FR" sz="1400" b="1" dirty="0">
                          <a:effectLst/>
                        </a:rPr>
                        <a:t>interpréter</a:t>
                      </a:r>
                      <a:r>
                        <a:rPr lang="fr-FR" sz="1400" b="0" dirty="0">
                          <a:effectLst/>
                        </a:rPr>
                        <a:t>. </a:t>
                      </a:r>
                    </a:p>
                    <a:p>
                      <a:pPr algn="ctr">
                        <a:lnSpc>
                          <a:spcPct val="150000"/>
                        </a:lnSpc>
                      </a:pPr>
                      <a:r>
                        <a:rPr lang="fr-FR" sz="1400" dirty="0">
                          <a:effectLst/>
                        </a:rPr>
                        <a:t>Appeler l’examinateur pour vérifier de votre production et éventuellement obtenir une ressource complémentaire </a:t>
                      </a:r>
                    </a:p>
                    <a:p>
                      <a:pPr algn="just">
                        <a:lnSpc>
                          <a:spcPct val="150000"/>
                        </a:lnSpc>
                      </a:pPr>
                      <a:r>
                        <a:rPr lang="fr-FR" sz="1400" dirty="0">
                          <a:effectLst/>
                        </a:rPr>
                        <a:t>Conclure, </a:t>
                      </a:r>
                      <a:r>
                        <a:rPr lang="fr-FR" sz="1400" b="0" dirty="0">
                          <a:effectLst/>
                        </a:rPr>
                        <a:t>à partir de l’ensemble des données, sur la localisation cellulaire de la production de matière organique par photosynthèse.</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6770613"/>
                  </a:ext>
                </a:extLst>
              </a:tr>
            </a:tbl>
          </a:graphicData>
        </a:graphic>
      </p:graphicFrame>
      <p:sp>
        <p:nvSpPr>
          <p:cNvPr id="2" name="ZoneTexte 1">
            <a:extLst>
              <a:ext uri="{FF2B5EF4-FFF2-40B4-BE49-F238E27FC236}">
                <a16:creationId xmlns:a16="http://schemas.microsoft.com/office/drawing/2014/main" id="{F7CFCA6B-2DF0-27D4-AB6F-B8D0FC0D2BC5}"/>
              </a:ext>
            </a:extLst>
          </p:cNvPr>
          <p:cNvSpPr txBox="1"/>
          <p:nvPr/>
        </p:nvSpPr>
        <p:spPr>
          <a:xfrm>
            <a:off x="1017269" y="172278"/>
            <a:ext cx="1081942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dirty="0">
                <a:latin typeface="Chalkduster" panose="03050602040202020205" pitchFamily="66" charset="77"/>
              </a:rPr>
              <a:t>Localisation cellulaire de la photosynthèse</a:t>
            </a:r>
          </a:p>
        </p:txBody>
      </p:sp>
    </p:spTree>
    <p:extLst>
      <p:ext uri="{BB962C8B-B14F-4D97-AF65-F5344CB8AC3E}">
        <p14:creationId xmlns:p14="http://schemas.microsoft.com/office/powerpoint/2010/main" val="46289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2246107874"/>
              </p:ext>
            </p:extLst>
          </p:nvPr>
        </p:nvGraphicFramePr>
        <p:xfrm>
          <a:off x="1017269" y="970158"/>
          <a:ext cx="10819420" cy="4944309"/>
        </p:xfrm>
        <a:graphic>
          <a:graphicData uri="http://schemas.openxmlformats.org/drawingml/2006/table">
            <a:tbl>
              <a:tblPr firstRow="1" bandRow="1">
                <a:tableStyleId>{17292A2E-F333-43FB-9621-5CBBE7FDCDCB}</a:tableStyleId>
              </a:tblPr>
              <a:tblGrid>
                <a:gridCol w="3966211">
                  <a:extLst>
                    <a:ext uri="{9D8B030D-6E8A-4147-A177-3AD203B41FA5}">
                      <a16:colId xmlns:a16="http://schemas.microsoft.com/office/drawing/2014/main" val="2770092743"/>
                    </a:ext>
                  </a:extLst>
                </a:gridCol>
                <a:gridCol w="3598369">
                  <a:extLst>
                    <a:ext uri="{9D8B030D-6E8A-4147-A177-3AD203B41FA5}">
                      <a16:colId xmlns:a16="http://schemas.microsoft.com/office/drawing/2014/main" val="3596925312"/>
                    </a:ext>
                  </a:extLst>
                </a:gridCol>
                <a:gridCol w="3254840">
                  <a:extLst>
                    <a:ext uri="{9D8B030D-6E8A-4147-A177-3AD203B41FA5}">
                      <a16:colId xmlns:a16="http://schemas.microsoft.com/office/drawing/2014/main" val="1069776371"/>
                    </a:ext>
                  </a:extLst>
                </a:gridCol>
              </a:tblGrid>
              <a:tr h="347163">
                <a:tc gridSpan="3">
                  <a:txBody>
                    <a:bodyPr/>
                    <a:lstStyle/>
                    <a:p>
                      <a:pPr algn="ctr"/>
                      <a:r>
                        <a:rPr lang="fr-FR" sz="1400" dirty="0"/>
                        <a:t>PROTOCOLE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29729537"/>
                  </a:ext>
                </a:extLst>
              </a:tr>
              <a:tr h="2298076">
                <a:tc>
                  <a:txBody>
                    <a:bodyPr/>
                    <a:lstStyle/>
                    <a:p>
                      <a:pPr algn="just">
                        <a:lnSpc>
                          <a:spcPct val="150000"/>
                        </a:lnSpc>
                      </a:pPr>
                      <a:r>
                        <a:rPr lang="fr-FR" sz="1400" b="1" u="sng" dirty="0"/>
                        <a:t>Matériel :</a:t>
                      </a:r>
                    </a:p>
                    <a:p>
                      <a:pPr marL="457200" indent="-457200" algn="just">
                        <a:lnSpc>
                          <a:spcPct val="150000"/>
                        </a:lnSpc>
                        <a:buFont typeface="Arial" panose="020B0604020202020204" pitchFamily="34" charset="0"/>
                        <a:buChar char="•"/>
                      </a:pPr>
                      <a:r>
                        <a:rPr lang="fr-FR" sz="1400" dirty="0"/>
                        <a:t>Élodées (maintenues à la lumière pendant 48 heures).</a:t>
                      </a:r>
                    </a:p>
                    <a:p>
                      <a:pPr marL="457200" indent="-457200" algn="just">
                        <a:lnSpc>
                          <a:spcPct val="150000"/>
                        </a:lnSpc>
                        <a:buFont typeface="Arial" panose="020B0604020202020204" pitchFamily="34" charset="0"/>
                        <a:buChar char="•"/>
                      </a:pPr>
                      <a:r>
                        <a:rPr lang="fr-FR" sz="1400" dirty="0"/>
                        <a:t>Élodées (maintenues à l’obscurité pendant 48 heures).</a:t>
                      </a:r>
                    </a:p>
                    <a:p>
                      <a:pPr marL="457200" indent="-457200" algn="just">
                        <a:lnSpc>
                          <a:spcPct val="150000"/>
                        </a:lnSpc>
                        <a:buFont typeface="Arial" panose="020B0604020202020204" pitchFamily="34" charset="0"/>
                        <a:buChar char="•"/>
                      </a:pPr>
                      <a:r>
                        <a:rPr lang="fr-FR" sz="1400" dirty="0"/>
                        <a:t>Microscope optique.</a:t>
                      </a:r>
                    </a:p>
                    <a:p>
                      <a:pPr marL="457200" indent="-457200" algn="just">
                        <a:lnSpc>
                          <a:spcPct val="150000"/>
                        </a:lnSpc>
                        <a:buFont typeface="Arial" panose="020B0604020202020204" pitchFamily="34" charset="0"/>
                        <a:buChar char="•"/>
                      </a:pPr>
                      <a:r>
                        <a:rPr lang="fr-FR" sz="1400" dirty="0"/>
                        <a:t>Eau iodée</a:t>
                      </a:r>
                    </a:p>
                    <a:p>
                      <a:pPr marL="457200" indent="-457200" algn="just">
                        <a:lnSpc>
                          <a:spcPct val="150000"/>
                        </a:lnSpc>
                        <a:buFont typeface="Arial" panose="020B0604020202020204" pitchFamily="34" charset="0"/>
                        <a:buChar char="•"/>
                      </a:pPr>
                      <a:r>
                        <a:rPr lang="fr-FR" sz="1400" dirty="0"/>
                        <a:t>Verrerie de laboratoire.</a:t>
                      </a:r>
                    </a:p>
                    <a:p>
                      <a:pPr marL="457200" indent="-457200" algn="just">
                        <a:lnSpc>
                          <a:spcPct val="150000"/>
                        </a:lnSpc>
                        <a:buFont typeface="Arial" panose="020B0604020202020204" pitchFamily="34" charset="0"/>
                        <a:buChar char="•"/>
                      </a:pP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pPr>
                      <a:r>
                        <a:rPr lang="fr-FR" sz="1400" dirty="0"/>
                        <a:t>Afin de localiser la production de matière organique par photosynthèse dans la cellule :</a:t>
                      </a:r>
                    </a:p>
                    <a:p>
                      <a:pPr algn="just">
                        <a:lnSpc>
                          <a:spcPct val="150000"/>
                        </a:lnSpc>
                      </a:pPr>
                      <a:endParaRPr lang="fr-FR" sz="1400" dirty="0"/>
                    </a:p>
                    <a:p>
                      <a:pPr marL="342900" indent="-342900" algn="just">
                        <a:lnSpc>
                          <a:spcPct val="150000"/>
                        </a:lnSpc>
                        <a:buFont typeface="Arial" panose="020B0604020202020204" pitchFamily="34" charset="0"/>
                        <a:buChar char="•"/>
                      </a:pPr>
                      <a:r>
                        <a:rPr lang="fr-FR" sz="1400" b="1" dirty="0"/>
                        <a:t>Réaliser une préparation microscopique.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97386656"/>
                  </a:ext>
                </a:extLst>
              </a:tr>
              <a:tr h="1319261">
                <a:tc>
                  <a:txBody>
                    <a:bodyPr/>
                    <a:lstStyle/>
                    <a:p>
                      <a:pPr marL="0" indent="0" algn="ctr">
                        <a:lnSpc>
                          <a:spcPct val="150000"/>
                        </a:lnSpc>
                        <a:buFont typeface="Arial" panose="020B0604020202020204" pitchFamily="34" charset="0"/>
                        <a:buNone/>
                      </a:pPr>
                      <a:r>
                        <a:rPr lang="fr-FR" sz="1400" b="1" dirty="0">
                          <a:solidFill>
                            <a:srgbClr val="0070C0"/>
                          </a:solidFill>
                        </a:rPr>
                        <a:t>SÉCURITÉ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dirty="0">
                          <a:solidFill>
                            <a:srgbClr val="0070C0"/>
                          </a:solidFill>
                          <a:effectLst>
                            <a:outerShdw blurRad="38100" dist="38100" dir="2700000" algn="tl">
                              <a:srgbClr val="000000">
                                <a:alpha val="43137"/>
                              </a:srgbClr>
                            </a:outerShdw>
                          </a:effectLst>
                        </a:rPr>
                        <a:t>PRÉCAUTIONS DE LA MANIPULATION : </a:t>
                      </a:r>
                    </a:p>
                    <a:p>
                      <a:pPr algn="ctr">
                        <a:lnSpc>
                          <a:spcPct val="150000"/>
                        </a:lnSpc>
                      </a:pPr>
                      <a:endParaRPr lang="fr-FR" sz="1400" dirty="0">
                        <a:solidFill>
                          <a:srgbClr val="0070C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b="1" dirty="0">
                          <a:solidFill>
                            <a:srgbClr val="0070C0"/>
                          </a:solidFill>
                          <a:effectLst>
                            <a:outerShdw blurRad="38100" dist="38100" dir="2700000" algn="tl">
                              <a:srgbClr val="000000">
                                <a:alpha val="43137"/>
                              </a:srgbClr>
                            </a:outerShdw>
                          </a:effectLst>
                        </a:rPr>
                        <a:t>DISPOSITIF D’ACQUISITION ET DE TRAITEMENT D’IMAGE (si disponible)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28712"/>
                  </a:ext>
                </a:extLst>
              </a:tr>
            </a:tbl>
          </a:graphicData>
        </a:graphic>
      </p:graphicFrame>
      <p:pic>
        <p:nvPicPr>
          <p:cNvPr id="2" name="Image 1">
            <a:extLst>
              <a:ext uri="{FF2B5EF4-FFF2-40B4-BE49-F238E27FC236}">
                <a16:creationId xmlns:a16="http://schemas.microsoft.com/office/drawing/2014/main" id="{FA9B3036-337D-CF02-C8BF-DD181F83BF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53025" y="4704587"/>
            <a:ext cx="942975" cy="942975"/>
          </a:xfrm>
          <a:prstGeom prst="rect">
            <a:avLst/>
          </a:prstGeom>
          <a:ln/>
        </p:spPr>
        <p:style>
          <a:lnRef idx="2">
            <a:schemeClr val="accent4"/>
          </a:lnRef>
          <a:fillRef idx="1">
            <a:schemeClr val="lt1"/>
          </a:fillRef>
          <a:effectRef idx="0">
            <a:schemeClr val="accent4"/>
          </a:effectRef>
          <a:fontRef idx="minor">
            <a:schemeClr val="dk1"/>
          </a:fontRef>
        </p:style>
      </p:pic>
      <p:pic>
        <p:nvPicPr>
          <p:cNvPr id="8" name="Image 7">
            <a:extLst>
              <a:ext uri="{FF2B5EF4-FFF2-40B4-BE49-F238E27FC236}">
                <a16:creationId xmlns:a16="http://schemas.microsoft.com/office/drawing/2014/main" id="{1193BEA4-FFBA-6530-E6B4-393D36E918F0}"/>
              </a:ext>
            </a:extLst>
          </p:cNvPr>
          <p:cNvPicPr>
            <a:picLocks noChangeAspect="1"/>
          </p:cNvPicPr>
          <p:nvPr/>
        </p:nvPicPr>
        <p:blipFill>
          <a:blip r:embed="rId3"/>
          <a:stretch>
            <a:fillRect/>
          </a:stretch>
        </p:blipFill>
        <p:spPr>
          <a:xfrm>
            <a:off x="9584902" y="4945150"/>
            <a:ext cx="1190006" cy="864614"/>
          </a:xfrm>
          <a:prstGeom prst="rect">
            <a:avLst/>
          </a:prstGeom>
        </p:spPr>
      </p:pic>
      <p:sp>
        <p:nvSpPr>
          <p:cNvPr id="3" name="ZoneTexte 2">
            <a:extLst>
              <a:ext uri="{FF2B5EF4-FFF2-40B4-BE49-F238E27FC236}">
                <a16:creationId xmlns:a16="http://schemas.microsoft.com/office/drawing/2014/main" id="{3BEA50BE-9C38-9780-18F6-97B604C5C24F}"/>
              </a:ext>
            </a:extLst>
          </p:cNvPr>
          <p:cNvSpPr txBox="1"/>
          <p:nvPr/>
        </p:nvSpPr>
        <p:spPr>
          <a:xfrm rot="16200000">
            <a:off x="-2759029" y="3162032"/>
            <a:ext cx="650272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dirty="0">
                <a:latin typeface="Chalkduster" panose="03050602040202020205" pitchFamily="66" charset="77"/>
              </a:rPr>
              <a:t>ATELIER N°3</a:t>
            </a:r>
          </a:p>
        </p:txBody>
      </p:sp>
      <p:sp>
        <p:nvSpPr>
          <p:cNvPr id="4" name="ZoneTexte 3">
            <a:extLst>
              <a:ext uri="{FF2B5EF4-FFF2-40B4-BE49-F238E27FC236}">
                <a16:creationId xmlns:a16="http://schemas.microsoft.com/office/drawing/2014/main" id="{E69A3A80-97A2-83F5-DFFE-8BFB9A1E3A44}"/>
              </a:ext>
            </a:extLst>
          </p:cNvPr>
          <p:cNvSpPr txBox="1"/>
          <p:nvPr/>
        </p:nvSpPr>
        <p:spPr>
          <a:xfrm>
            <a:off x="1017269" y="172278"/>
            <a:ext cx="1081942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dirty="0">
                <a:latin typeface="Chalkduster" panose="03050602040202020205" pitchFamily="66" charset="77"/>
              </a:rPr>
              <a:t>Localisation cellulaire de la photosynthèse</a:t>
            </a:r>
          </a:p>
        </p:txBody>
      </p:sp>
      <p:pic>
        <p:nvPicPr>
          <p:cNvPr id="5" name="Image 4">
            <a:extLst>
              <a:ext uri="{FF2B5EF4-FFF2-40B4-BE49-F238E27FC236}">
                <a16:creationId xmlns:a16="http://schemas.microsoft.com/office/drawing/2014/main" id="{7AADFF8A-6FCA-A8D8-A6FC-C556CDC4977E}"/>
              </a:ext>
            </a:extLst>
          </p:cNvPr>
          <p:cNvPicPr>
            <a:picLocks noChangeAspect="1"/>
          </p:cNvPicPr>
          <p:nvPr/>
        </p:nvPicPr>
        <p:blipFill>
          <a:blip r:embed="rId4"/>
          <a:stretch>
            <a:fillRect/>
          </a:stretch>
        </p:blipFill>
        <p:spPr>
          <a:xfrm>
            <a:off x="7504317" y="4704587"/>
            <a:ext cx="942975" cy="942975"/>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2" descr="Pictogrammes en planche ISO 7010 &quot;Lunettes de protection obligatoires&quot; -  M004 | Seton FR">
            <a:extLst>
              <a:ext uri="{FF2B5EF4-FFF2-40B4-BE49-F238E27FC236}">
                <a16:creationId xmlns:a16="http://schemas.microsoft.com/office/drawing/2014/main" id="{BD0BCF4D-AFBC-C507-91AE-A41F9523D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323" y="4704587"/>
            <a:ext cx="942976" cy="942976"/>
          </a:xfrm>
          <a:prstGeom prst="rect">
            <a:avLst/>
          </a:prstGeom>
        </p:spPr>
        <p:style>
          <a:lnRef idx="2">
            <a:schemeClr val="accent4"/>
          </a:lnRef>
          <a:fillRef idx="1">
            <a:schemeClr val="lt1"/>
          </a:fillRef>
          <a:effectRef idx="0">
            <a:schemeClr val="accent4"/>
          </a:effectRef>
          <a:fontRef idx="minor">
            <a:schemeClr val="dk1"/>
          </a:fontRef>
        </p:style>
      </p:pic>
      <p:pic>
        <p:nvPicPr>
          <p:cNvPr id="7" name="Image 6">
            <a:extLst>
              <a:ext uri="{FF2B5EF4-FFF2-40B4-BE49-F238E27FC236}">
                <a16:creationId xmlns:a16="http://schemas.microsoft.com/office/drawing/2014/main" id="{3ACF84D4-FEB6-8F0B-3B8F-5FD9FD774D2F}"/>
              </a:ext>
            </a:extLst>
          </p:cNvPr>
          <p:cNvPicPr>
            <a:picLocks noChangeAspect="1"/>
          </p:cNvPicPr>
          <p:nvPr/>
        </p:nvPicPr>
        <p:blipFill rotWithShape="1">
          <a:blip r:embed="rId6"/>
          <a:srcRect l="51803" r="25933" b="14166"/>
          <a:stretch/>
        </p:blipFill>
        <p:spPr>
          <a:xfrm>
            <a:off x="2458135" y="4542384"/>
            <a:ext cx="1023582" cy="1267380"/>
          </a:xfrm>
          <a:prstGeom prst="rect">
            <a:avLst/>
          </a:prstGeom>
        </p:spPr>
      </p:pic>
    </p:spTree>
    <p:extLst>
      <p:ext uri="{BB962C8B-B14F-4D97-AF65-F5344CB8AC3E}">
        <p14:creationId xmlns:p14="http://schemas.microsoft.com/office/powerpoint/2010/main" val="329178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8344E8-17C4-4B15-B1EF-37B717C02635}"/>
              </a:ext>
            </a:extLst>
          </p:cNvPr>
          <p:cNvPicPr>
            <a:picLocks noChangeAspect="1"/>
          </p:cNvPicPr>
          <p:nvPr/>
        </p:nvPicPr>
        <p:blipFill>
          <a:blip r:embed="rId2"/>
          <a:stretch>
            <a:fillRect/>
          </a:stretch>
        </p:blipFill>
        <p:spPr>
          <a:xfrm>
            <a:off x="1017268" y="1648790"/>
            <a:ext cx="7243625" cy="4132999"/>
          </a:xfrm>
          <a:prstGeom prst="rect">
            <a:avLst/>
          </a:prstGeom>
        </p:spPr>
      </p:pic>
      <p:sp>
        <p:nvSpPr>
          <p:cNvPr id="4" name="ZoneTexte 3">
            <a:extLst>
              <a:ext uri="{FF2B5EF4-FFF2-40B4-BE49-F238E27FC236}">
                <a16:creationId xmlns:a16="http://schemas.microsoft.com/office/drawing/2014/main" id="{F1B0A194-12F4-C535-098C-28109C10905D}"/>
              </a:ext>
            </a:extLst>
          </p:cNvPr>
          <p:cNvSpPr txBox="1"/>
          <p:nvPr/>
        </p:nvSpPr>
        <p:spPr>
          <a:xfrm rot="16200000">
            <a:off x="-2759029" y="3162032"/>
            <a:ext cx="650272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dirty="0">
                <a:latin typeface="Chalkduster" panose="03050602040202020205" pitchFamily="66" charset="77"/>
              </a:rPr>
              <a:t>ATELIER N°3</a:t>
            </a:r>
          </a:p>
        </p:txBody>
      </p:sp>
      <p:sp>
        <p:nvSpPr>
          <p:cNvPr id="7" name="ZoneTexte 6">
            <a:extLst>
              <a:ext uri="{FF2B5EF4-FFF2-40B4-BE49-F238E27FC236}">
                <a16:creationId xmlns:a16="http://schemas.microsoft.com/office/drawing/2014/main" id="{527DB2D0-F935-846B-5144-2D85DC6497A1}"/>
              </a:ext>
            </a:extLst>
          </p:cNvPr>
          <p:cNvSpPr txBox="1"/>
          <p:nvPr/>
        </p:nvSpPr>
        <p:spPr>
          <a:xfrm>
            <a:off x="1017269" y="172278"/>
            <a:ext cx="1081942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dirty="0">
                <a:latin typeface="Chalkduster" panose="03050602040202020205" pitchFamily="66" charset="77"/>
              </a:rPr>
              <a:t>Localisation cellulaire de la photosynthèse</a:t>
            </a:r>
          </a:p>
        </p:txBody>
      </p:sp>
      <p:sp>
        <p:nvSpPr>
          <p:cNvPr id="8" name="ZoneTexte 7">
            <a:extLst>
              <a:ext uri="{FF2B5EF4-FFF2-40B4-BE49-F238E27FC236}">
                <a16:creationId xmlns:a16="http://schemas.microsoft.com/office/drawing/2014/main" id="{4CF6A271-FBB9-B801-00F5-A8A85BB08C70}"/>
              </a:ext>
            </a:extLst>
          </p:cNvPr>
          <p:cNvSpPr txBox="1"/>
          <p:nvPr/>
        </p:nvSpPr>
        <p:spPr>
          <a:xfrm>
            <a:off x="1017269" y="940904"/>
            <a:ext cx="7243624" cy="707886"/>
          </a:xfrm>
          <a:prstGeom prst="rect">
            <a:avLst/>
          </a:prstGeom>
          <a:noFill/>
        </p:spPr>
        <p:txBody>
          <a:bodyPr wrap="square" rtlCol="0">
            <a:spAutoFit/>
          </a:bodyPr>
          <a:lstStyle/>
          <a:p>
            <a:pPr algn="ctr"/>
            <a:r>
              <a:rPr lang="fr-FR" sz="2000" b="1" u="sng" dirty="0"/>
              <a:t>Document 1 : Électronographie d’une cellule végétale photosynthétique</a:t>
            </a:r>
          </a:p>
        </p:txBody>
      </p:sp>
      <p:pic>
        <p:nvPicPr>
          <p:cNvPr id="2050" name="Picture 2">
            <a:extLst>
              <a:ext uri="{FF2B5EF4-FFF2-40B4-BE49-F238E27FC236}">
                <a16:creationId xmlns:a16="http://schemas.microsoft.com/office/drawing/2014/main" id="{43C1CE54-1F57-CE13-1C45-FAD8BFD9D1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02" t="5179" r="17897" b="34555"/>
          <a:stretch/>
        </p:blipFill>
        <p:spPr bwMode="auto">
          <a:xfrm>
            <a:off x="8524215" y="3569677"/>
            <a:ext cx="3141738" cy="295840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17CF127E-9A4B-D1CD-F1C6-A87FC09373BA}"/>
              </a:ext>
            </a:extLst>
          </p:cNvPr>
          <p:cNvSpPr txBox="1"/>
          <p:nvPr/>
        </p:nvSpPr>
        <p:spPr>
          <a:xfrm>
            <a:off x="8524215" y="2100203"/>
            <a:ext cx="3141738" cy="1323439"/>
          </a:xfrm>
          <a:prstGeom prst="rect">
            <a:avLst/>
          </a:prstGeom>
          <a:noFill/>
        </p:spPr>
        <p:txBody>
          <a:bodyPr wrap="square" rtlCol="0">
            <a:spAutoFit/>
          </a:bodyPr>
          <a:lstStyle/>
          <a:p>
            <a:pPr algn="ctr"/>
            <a:r>
              <a:rPr lang="fr-FR" sz="2000" b="1" u="sng" dirty="0"/>
              <a:t>Document 2 : Mise en évidence de glucides par coloration à l’eau iodée </a:t>
            </a:r>
          </a:p>
          <a:p>
            <a:pPr algn="ctr"/>
            <a:r>
              <a:rPr lang="fr-FR" sz="2000" b="1" u="sng" dirty="0"/>
              <a:t>(= Lugol)</a:t>
            </a:r>
          </a:p>
        </p:txBody>
      </p:sp>
    </p:spTree>
    <p:extLst>
      <p:ext uri="{BB962C8B-B14F-4D97-AF65-F5344CB8AC3E}">
        <p14:creationId xmlns:p14="http://schemas.microsoft.com/office/powerpoint/2010/main" val="239360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1B0A194-12F4-C535-098C-28109C10905D}"/>
              </a:ext>
            </a:extLst>
          </p:cNvPr>
          <p:cNvSpPr txBox="1"/>
          <p:nvPr/>
        </p:nvSpPr>
        <p:spPr>
          <a:xfrm rot="16200000">
            <a:off x="-2759029" y="3162032"/>
            <a:ext cx="650272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dirty="0">
                <a:latin typeface="Chalkduster" panose="03050602040202020205" pitchFamily="66" charset="77"/>
              </a:rPr>
              <a:t>ATELIER N°3</a:t>
            </a:r>
          </a:p>
        </p:txBody>
      </p:sp>
      <p:sp>
        <p:nvSpPr>
          <p:cNvPr id="7" name="ZoneTexte 6">
            <a:extLst>
              <a:ext uri="{FF2B5EF4-FFF2-40B4-BE49-F238E27FC236}">
                <a16:creationId xmlns:a16="http://schemas.microsoft.com/office/drawing/2014/main" id="{527DB2D0-F935-846B-5144-2D85DC6497A1}"/>
              </a:ext>
            </a:extLst>
          </p:cNvPr>
          <p:cNvSpPr txBox="1"/>
          <p:nvPr/>
        </p:nvSpPr>
        <p:spPr>
          <a:xfrm>
            <a:off x="1017269" y="172278"/>
            <a:ext cx="1081942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800" dirty="0">
                <a:latin typeface="Chalkduster" panose="03050602040202020205" pitchFamily="66" charset="77"/>
              </a:rPr>
              <a:t>Localisation cellulaire de la photosynthèse</a:t>
            </a:r>
          </a:p>
        </p:txBody>
      </p:sp>
      <p:sp>
        <p:nvSpPr>
          <p:cNvPr id="2" name="ZoneTexte 1">
            <a:extLst>
              <a:ext uri="{FF2B5EF4-FFF2-40B4-BE49-F238E27FC236}">
                <a16:creationId xmlns:a16="http://schemas.microsoft.com/office/drawing/2014/main" id="{93149201-237C-740E-D597-42490CF87F2D}"/>
              </a:ext>
            </a:extLst>
          </p:cNvPr>
          <p:cNvSpPr txBox="1"/>
          <p:nvPr/>
        </p:nvSpPr>
        <p:spPr>
          <a:xfrm rot="16200000">
            <a:off x="-1624495" y="3552083"/>
            <a:ext cx="580561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400" dirty="0">
                <a:latin typeface="Chalkduster" panose="03050602040202020205" pitchFamily="66" charset="77"/>
              </a:rPr>
              <a:t>RESSOURCE COMPLÉMENTAIRE</a:t>
            </a:r>
          </a:p>
        </p:txBody>
      </p:sp>
      <p:pic>
        <p:nvPicPr>
          <p:cNvPr id="4098" name="Picture 2" descr="L'origine endosymbiotique des chloroplastes et des mitochondries - Manuel  numérique max Belin">
            <a:extLst>
              <a:ext uri="{FF2B5EF4-FFF2-40B4-BE49-F238E27FC236}">
                <a16:creationId xmlns:a16="http://schemas.microsoft.com/office/drawing/2014/main" id="{F209353D-5DAE-BFDB-FE6F-D91CFDD85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675" y="880110"/>
            <a:ext cx="6838633" cy="553030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a:extLst>
              <a:ext uri="{FF2B5EF4-FFF2-40B4-BE49-F238E27FC236}">
                <a16:creationId xmlns:a16="http://schemas.microsoft.com/office/drawing/2014/main" id="{5687C85D-92E9-9D3D-A9F1-1C15326789A3}"/>
              </a:ext>
            </a:extLst>
          </p:cNvPr>
          <p:cNvCxnSpPr>
            <a:cxnSpLocks/>
          </p:cNvCxnSpPr>
          <p:nvPr/>
        </p:nvCxnSpPr>
        <p:spPr>
          <a:xfrm>
            <a:off x="6846570" y="3966210"/>
            <a:ext cx="1691640" cy="0"/>
          </a:xfrm>
          <a:prstGeom prst="line">
            <a:avLst/>
          </a:prstGeom>
        </p:spPr>
        <p:style>
          <a:lnRef idx="3">
            <a:schemeClr val="dk1"/>
          </a:lnRef>
          <a:fillRef idx="0">
            <a:schemeClr val="dk1"/>
          </a:fillRef>
          <a:effectRef idx="2">
            <a:schemeClr val="dk1"/>
          </a:effectRef>
          <a:fontRef idx="minor">
            <a:schemeClr val="tx1"/>
          </a:fontRef>
        </p:style>
      </p:cxnSp>
      <p:sp>
        <p:nvSpPr>
          <p:cNvPr id="15" name="ZoneTexte 14">
            <a:extLst>
              <a:ext uri="{FF2B5EF4-FFF2-40B4-BE49-F238E27FC236}">
                <a16:creationId xmlns:a16="http://schemas.microsoft.com/office/drawing/2014/main" id="{76B93CE3-B126-1042-B604-720C3748637E}"/>
              </a:ext>
            </a:extLst>
          </p:cNvPr>
          <p:cNvSpPr txBox="1"/>
          <p:nvPr/>
        </p:nvSpPr>
        <p:spPr>
          <a:xfrm>
            <a:off x="8641308" y="3782915"/>
            <a:ext cx="1337310" cy="400110"/>
          </a:xfrm>
          <a:prstGeom prst="rect">
            <a:avLst/>
          </a:prstGeom>
          <a:noFill/>
        </p:spPr>
        <p:txBody>
          <a:bodyPr wrap="square" rtlCol="0">
            <a:spAutoFit/>
          </a:bodyPr>
          <a:lstStyle/>
          <a:p>
            <a:r>
              <a:rPr lang="fr-FR" sz="2000" dirty="0"/>
              <a:t>thylakoïde</a:t>
            </a:r>
          </a:p>
        </p:txBody>
      </p:sp>
      <p:sp>
        <p:nvSpPr>
          <p:cNvPr id="16" name="ZoneTexte 15">
            <a:extLst>
              <a:ext uri="{FF2B5EF4-FFF2-40B4-BE49-F238E27FC236}">
                <a16:creationId xmlns:a16="http://schemas.microsoft.com/office/drawing/2014/main" id="{26F238B3-DB4E-8782-68ED-556E6F0CE8B7}"/>
              </a:ext>
            </a:extLst>
          </p:cNvPr>
          <p:cNvSpPr txBox="1"/>
          <p:nvPr/>
        </p:nvSpPr>
        <p:spPr>
          <a:xfrm>
            <a:off x="8641308" y="4890254"/>
            <a:ext cx="1337310" cy="400110"/>
          </a:xfrm>
          <a:prstGeom prst="rect">
            <a:avLst/>
          </a:prstGeom>
          <a:noFill/>
        </p:spPr>
        <p:txBody>
          <a:bodyPr wrap="square" rtlCol="0">
            <a:spAutoFit/>
          </a:bodyPr>
          <a:lstStyle/>
          <a:p>
            <a:r>
              <a:rPr lang="fr-FR" sz="2000" dirty="0"/>
              <a:t>enveloppe</a:t>
            </a:r>
          </a:p>
        </p:txBody>
      </p:sp>
      <p:sp>
        <p:nvSpPr>
          <p:cNvPr id="17" name="Accolade fermante 16">
            <a:extLst>
              <a:ext uri="{FF2B5EF4-FFF2-40B4-BE49-F238E27FC236}">
                <a16:creationId xmlns:a16="http://schemas.microsoft.com/office/drawing/2014/main" id="{04353888-C165-8BE7-DF8B-1ADF74778B48}"/>
              </a:ext>
            </a:extLst>
          </p:cNvPr>
          <p:cNvSpPr/>
          <p:nvPr/>
        </p:nvSpPr>
        <p:spPr>
          <a:xfrm>
            <a:off x="8435340" y="4572000"/>
            <a:ext cx="102870" cy="97153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sz="2000"/>
          </a:p>
        </p:txBody>
      </p:sp>
      <p:cxnSp>
        <p:nvCxnSpPr>
          <p:cNvPr id="18" name="Connecteur droit 17">
            <a:extLst>
              <a:ext uri="{FF2B5EF4-FFF2-40B4-BE49-F238E27FC236}">
                <a16:creationId xmlns:a16="http://schemas.microsoft.com/office/drawing/2014/main" id="{104C8430-6772-0F59-8449-72AE25E804B9}"/>
              </a:ext>
            </a:extLst>
          </p:cNvPr>
          <p:cNvCxnSpPr>
            <a:cxnSpLocks/>
          </p:cNvCxnSpPr>
          <p:nvPr/>
        </p:nvCxnSpPr>
        <p:spPr>
          <a:xfrm>
            <a:off x="6858000" y="2422173"/>
            <a:ext cx="1691640" cy="0"/>
          </a:xfrm>
          <a:prstGeom prst="line">
            <a:avLst/>
          </a:prstGeom>
        </p:spPr>
        <p:style>
          <a:lnRef idx="3">
            <a:schemeClr val="dk1"/>
          </a:lnRef>
          <a:fillRef idx="0">
            <a:schemeClr val="dk1"/>
          </a:fillRef>
          <a:effectRef idx="2">
            <a:schemeClr val="dk1"/>
          </a:effectRef>
          <a:fontRef idx="minor">
            <a:schemeClr val="tx1"/>
          </a:fontRef>
        </p:style>
      </p:cxnSp>
      <p:sp>
        <p:nvSpPr>
          <p:cNvPr id="19" name="ZoneTexte 18">
            <a:extLst>
              <a:ext uri="{FF2B5EF4-FFF2-40B4-BE49-F238E27FC236}">
                <a16:creationId xmlns:a16="http://schemas.microsoft.com/office/drawing/2014/main" id="{C6F92BE5-3457-57F1-8937-4179F78983AF}"/>
              </a:ext>
            </a:extLst>
          </p:cNvPr>
          <p:cNvSpPr txBox="1"/>
          <p:nvPr/>
        </p:nvSpPr>
        <p:spPr>
          <a:xfrm>
            <a:off x="8652738" y="2238878"/>
            <a:ext cx="1337310" cy="400110"/>
          </a:xfrm>
          <a:prstGeom prst="rect">
            <a:avLst/>
          </a:prstGeom>
          <a:noFill/>
        </p:spPr>
        <p:txBody>
          <a:bodyPr wrap="square" rtlCol="0">
            <a:spAutoFit/>
          </a:bodyPr>
          <a:lstStyle/>
          <a:p>
            <a:r>
              <a:rPr lang="fr-FR" sz="2000" dirty="0"/>
              <a:t>stroma</a:t>
            </a:r>
          </a:p>
        </p:txBody>
      </p:sp>
      <p:cxnSp>
        <p:nvCxnSpPr>
          <p:cNvPr id="20" name="Connecteur droit 19">
            <a:extLst>
              <a:ext uri="{FF2B5EF4-FFF2-40B4-BE49-F238E27FC236}">
                <a16:creationId xmlns:a16="http://schemas.microsoft.com/office/drawing/2014/main" id="{FECC799C-EE44-3927-B850-34A87AEC2361}"/>
              </a:ext>
            </a:extLst>
          </p:cNvPr>
          <p:cNvCxnSpPr>
            <a:cxnSpLocks/>
          </p:cNvCxnSpPr>
          <p:nvPr/>
        </p:nvCxnSpPr>
        <p:spPr>
          <a:xfrm>
            <a:off x="3886200" y="3272310"/>
            <a:ext cx="4640580" cy="0"/>
          </a:xfrm>
          <a:prstGeom prst="line">
            <a:avLst/>
          </a:prstGeom>
        </p:spPr>
        <p:style>
          <a:lnRef idx="3">
            <a:schemeClr val="dk1"/>
          </a:lnRef>
          <a:fillRef idx="0">
            <a:schemeClr val="dk1"/>
          </a:fillRef>
          <a:effectRef idx="2">
            <a:schemeClr val="dk1"/>
          </a:effectRef>
          <a:fontRef idx="minor">
            <a:schemeClr val="tx1"/>
          </a:fontRef>
        </p:style>
      </p:cxnSp>
      <p:sp>
        <p:nvSpPr>
          <p:cNvPr id="21" name="ZoneTexte 20">
            <a:extLst>
              <a:ext uri="{FF2B5EF4-FFF2-40B4-BE49-F238E27FC236}">
                <a16:creationId xmlns:a16="http://schemas.microsoft.com/office/drawing/2014/main" id="{03718713-1DA5-0D99-F701-7E120A29B83D}"/>
              </a:ext>
            </a:extLst>
          </p:cNvPr>
          <p:cNvSpPr txBox="1"/>
          <p:nvPr/>
        </p:nvSpPr>
        <p:spPr>
          <a:xfrm>
            <a:off x="8629877" y="3089015"/>
            <a:ext cx="1759447" cy="400110"/>
          </a:xfrm>
          <a:prstGeom prst="rect">
            <a:avLst/>
          </a:prstGeom>
          <a:noFill/>
        </p:spPr>
        <p:txBody>
          <a:bodyPr wrap="square" rtlCol="0">
            <a:spAutoFit/>
          </a:bodyPr>
          <a:lstStyle/>
          <a:p>
            <a:r>
              <a:rPr lang="fr-FR" sz="2000" dirty="0"/>
              <a:t>grain d’amidon</a:t>
            </a:r>
          </a:p>
        </p:txBody>
      </p:sp>
      <p:cxnSp>
        <p:nvCxnSpPr>
          <p:cNvPr id="23" name="Connecteur droit 22">
            <a:extLst>
              <a:ext uri="{FF2B5EF4-FFF2-40B4-BE49-F238E27FC236}">
                <a16:creationId xmlns:a16="http://schemas.microsoft.com/office/drawing/2014/main" id="{B15B66C6-6117-DB87-7512-33585D1AB31B}"/>
              </a:ext>
            </a:extLst>
          </p:cNvPr>
          <p:cNvCxnSpPr>
            <a:cxnSpLocks/>
          </p:cNvCxnSpPr>
          <p:nvPr/>
        </p:nvCxnSpPr>
        <p:spPr>
          <a:xfrm>
            <a:off x="6480810" y="1319833"/>
            <a:ext cx="2057400" cy="0"/>
          </a:xfrm>
          <a:prstGeom prst="line">
            <a:avLst/>
          </a:prstGeom>
        </p:spPr>
        <p:style>
          <a:lnRef idx="3">
            <a:schemeClr val="dk1"/>
          </a:lnRef>
          <a:fillRef idx="0">
            <a:schemeClr val="dk1"/>
          </a:fillRef>
          <a:effectRef idx="2">
            <a:schemeClr val="dk1"/>
          </a:effectRef>
          <a:fontRef idx="minor">
            <a:schemeClr val="tx1"/>
          </a:fontRef>
        </p:style>
      </p:cxnSp>
      <p:sp>
        <p:nvSpPr>
          <p:cNvPr id="24" name="ZoneTexte 23">
            <a:extLst>
              <a:ext uri="{FF2B5EF4-FFF2-40B4-BE49-F238E27FC236}">
                <a16:creationId xmlns:a16="http://schemas.microsoft.com/office/drawing/2014/main" id="{CDE4D32D-244E-5D39-DD2B-A79A5AF02E67}"/>
              </a:ext>
            </a:extLst>
          </p:cNvPr>
          <p:cNvSpPr txBox="1"/>
          <p:nvPr/>
        </p:nvSpPr>
        <p:spPr>
          <a:xfrm>
            <a:off x="8641308" y="1136538"/>
            <a:ext cx="1337310" cy="400110"/>
          </a:xfrm>
          <a:prstGeom prst="rect">
            <a:avLst/>
          </a:prstGeom>
          <a:noFill/>
        </p:spPr>
        <p:txBody>
          <a:bodyPr wrap="square" rtlCol="0">
            <a:spAutoFit/>
          </a:bodyPr>
          <a:lstStyle/>
          <a:p>
            <a:r>
              <a:rPr lang="fr-FR" sz="2000" dirty="0"/>
              <a:t>granum</a:t>
            </a:r>
          </a:p>
        </p:txBody>
      </p:sp>
    </p:spTree>
    <p:extLst>
      <p:ext uri="{BB962C8B-B14F-4D97-AF65-F5344CB8AC3E}">
        <p14:creationId xmlns:p14="http://schemas.microsoft.com/office/powerpoint/2010/main" val="408657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7B595121-3946-47F0-B6E5-B7ABFBF4869B}"/>
              </a:ext>
            </a:extLst>
          </p:cNvPr>
          <p:cNvSpPr txBox="1"/>
          <p:nvPr/>
        </p:nvSpPr>
        <p:spPr>
          <a:xfrm>
            <a:off x="6785113" y="1484243"/>
            <a:ext cx="184731" cy="369332"/>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A5E63A69-0518-35D2-69B2-1E0C563CE7BB}"/>
              </a:ext>
            </a:extLst>
          </p:cNvPr>
          <p:cNvSpPr txBox="1"/>
          <p:nvPr/>
        </p:nvSpPr>
        <p:spPr>
          <a:xfrm rot="16200000">
            <a:off x="-2759029" y="3162032"/>
            <a:ext cx="650272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dirty="0">
                <a:latin typeface="Chalkduster" panose="03050602040202020205" pitchFamily="66" charset="77"/>
              </a:rPr>
              <a:t>ATELIER N°4</a:t>
            </a:r>
          </a:p>
        </p:txBody>
      </p:sp>
      <p:sp>
        <p:nvSpPr>
          <p:cNvPr id="7" name="ZoneTexte 6">
            <a:extLst>
              <a:ext uri="{FF2B5EF4-FFF2-40B4-BE49-F238E27FC236}">
                <a16:creationId xmlns:a16="http://schemas.microsoft.com/office/drawing/2014/main" id="{87949F55-D343-B172-3046-FF2666E5C0CB}"/>
              </a:ext>
            </a:extLst>
          </p:cNvPr>
          <p:cNvSpPr txBox="1"/>
          <p:nvPr/>
        </p:nvSpPr>
        <p:spPr>
          <a:xfrm>
            <a:off x="1017269" y="172278"/>
            <a:ext cx="1081942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dirty="0">
                <a:latin typeface="Chalkduster" panose="03050602040202020205" pitchFamily="66" charset="77"/>
              </a:rPr>
              <a:t>Mise en réserve des produits de la photosynthèse</a:t>
            </a:r>
          </a:p>
        </p:txBody>
      </p:sp>
      <p:graphicFrame>
        <p:nvGraphicFramePr>
          <p:cNvPr id="8" name="Tableau 12">
            <a:extLst>
              <a:ext uri="{FF2B5EF4-FFF2-40B4-BE49-F238E27FC236}">
                <a16:creationId xmlns:a16="http://schemas.microsoft.com/office/drawing/2014/main" id="{E44631CE-1963-5C7C-C8B9-A4F32FD2C88A}"/>
              </a:ext>
            </a:extLst>
          </p:cNvPr>
          <p:cNvGraphicFramePr>
            <a:graphicFrameLocks noGrp="1"/>
          </p:cNvGraphicFramePr>
          <p:nvPr>
            <p:extLst>
              <p:ext uri="{D42A27DB-BD31-4B8C-83A1-F6EECF244321}">
                <p14:modId xmlns:p14="http://schemas.microsoft.com/office/powerpoint/2010/main" val="3580800790"/>
              </p:ext>
            </p:extLst>
          </p:nvPr>
        </p:nvGraphicFramePr>
        <p:xfrm>
          <a:off x="1024257" y="928469"/>
          <a:ext cx="10812432" cy="1643253"/>
        </p:xfrm>
        <a:graphic>
          <a:graphicData uri="http://schemas.openxmlformats.org/drawingml/2006/table">
            <a:tbl>
              <a:tblPr firstRow="1" bandRow="1">
                <a:tableStyleId>{5A111915-BE36-4E01-A7E5-04B1672EAD32}</a:tableStyleId>
              </a:tblPr>
              <a:tblGrid>
                <a:gridCol w="10812432">
                  <a:extLst>
                    <a:ext uri="{9D8B030D-6E8A-4147-A177-3AD203B41FA5}">
                      <a16:colId xmlns:a16="http://schemas.microsoft.com/office/drawing/2014/main" val="2770092743"/>
                    </a:ext>
                  </a:extLst>
                </a:gridCol>
              </a:tblGrid>
              <a:tr h="282754">
                <a:tc>
                  <a:txBody>
                    <a:bodyPr/>
                    <a:lstStyle/>
                    <a:p>
                      <a:pPr algn="ctr"/>
                      <a:r>
                        <a:rPr lang="fr-FR" sz="1400" dirty="0"/>
                        <a:t>CONTEXTE</a:t>
                      </a:r>
                    </a:p>
                  </a:txBody>
                  <a:tcPr/>
                </a:tc>
                <a:extLst>
                  <a:ext uri="{0D108BD9-81ED-4DB2-BD59-A6C34878D82A}">
                    <a16:rowId xmlns:a16="http://schemas.microsoft.com/office/drawing/2014/main" val="2729729537"/>
                  </a:ext>
                </a:extLst>
              </a:tr>
              <a:tr h="1086207">
                <a:tc>
                  <a:txBody>
                    <a:bodyPr/>
                    <a:lstStyle/>
                    <a:p>
                      <a:pPr algn="just">
                        <a:lnSpc>
                          <a:spcPct val="150000"/>
                        </a:lnSpc>
                      </a:pPr>
                      <a:r>
                        <a:rPr lang="fr-FR" sz="1400" dirty="0"/>
                        <a:t>En 1880, Andreas Schimper (botaniste français) établit que l’amidon est à la fois une source d’énergie stockée dans les plantes mais également qu’il est produit par la photosynthèse à partir du dioxyde de carbone.</a:t>
                      </a:r>
                    </a:p>
                    <a:p>
                      <a:pPr algn="just">
                        <a:lnSpc>
                          <a:spcPct val="150000"/>
                        </a:lnSpc>
                      </a:pPr>
                      <a:r>
                        <a:rPr lang="fr-FR" sz="1400" b="1" dirty="0"/>
                        <a:t>On cherche ici à montrer qu’il existe diverses molécules ainsi que différentes structures cellulaires permettant de stocker l’énergie chimique produite par la photosynthèse.</a:t>
                      </a:r>
                    </a:p>
                  </a:txBody>
                  <a:tcPr/>
                </a:tc>
                <a:extLst>
                  <a:ext uri="{0D108BD9-81ED-4DB2-BD59-A6C34878D82A}">
                    <a16:rowId xmlns:a16="http://schemas.microsoft.com/office/drawing/2014/main" val="3397386656"/>
                  </a:ext>
                </a:extLst>
              </a:tr>
            </a:tbl>
          </a:graphicData>
        </a:graphic>
      </p:graphicFrame>
      <p:graphicFrame>
        <p:nvGraphicFramePr>
          <p:cNvPr id="14" name="Tableau 13">
            <a:extLst>
              <a:ext uri="{FF2B5EF4-FFF2-40B4-BE49-F238E27FC236}">
                <a16:creationId xmlns:a16="http://schemas.microsoft.com/office/drawing/2014/main" id="{F5D6B0AA-37A7-7FC7-77A0-2F9261E7F1AA}"/>
              </a:ext>
            </a:extLst>
          </p:cNvPr>
          <p:cNvGraphicFramePr>
            <a:graphicFrameLocks noGrp="1"/>
          </p:cNvGraphicFramePr>
          <p:nvPr>
            <p:extLst>
              <p:ext uri="{D42A27DB-BD31-4B8C-83A1-F6EECF244321}">
                <p14:modId xmlns:p14="http://schemas.microsoft.com/office/powerpoint/2010/main" val="1014261422"/>
              </p:ext>
            </p:extLst>
          </p:nvPr>
        </p:nvGraphicFramePr>
        <p:xfrm>
          <a:off x="1017269" y="2804693"/>
          <a:ext cx="10812432" cy="2807883"/>
        </p:xfrm>
        <a:graphic>
          <a:graphicData uri="http://schemas.openxmlformats.org/drawingml/2006/table">
            <a:tbl>
              <a:tblPr firstRow="1" firstCol="1" bandRow="1">
                <a:tableStyleId>{FABFCF23-3B69-468F-B69F-88F6DE6A72F2}</a:tableStyleId>
              </a:tblPr>
              <a:tblGrid>
                <a:gridCol w="10812432">
                  <a:extLst>
                    <a:ext uri="{9D8B030D-6E8A-4147-A177-3AD203B41FA5}">
                      <a16:colId xmlns:a16="http://schemas.microsoft.com/office/drawing/2014/main" val="1334350324"/>
                    </a:ext>
                  </a:extLst>
                </a:gridCol>
              </a:tblGrid>
              <a:tr h="257598">
                <a:tc>
                  <a:txBody>
                    <a:bodyPr/>
                    <a:lstStyle/>
                    <a:p>
                      <a:pPr algn="ctr">
                        <a:lnSpc>
                          <a:spcPct val="150000"/>
                        </a:lnSpc>
                      </a:pPr>
                      <a:r>
                        <a:rPr lang="fr-FR" sz="1400" dirty="0">
                          <a:effectLst/>
                        </a:rPr>
                        <a:t>CONSIGNES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6857714"/>
                  </a:ext>
                </a:extLst>
              </a:tr>
              <a:tr h="257598">
                <a:tc>
                  <a:txBody>
                    <a:bodyPr/>
                    <a:lstStyle/>
                    <a:p>
                      <a:pPr algn="just">
                        <a:lnSpc>
                          <a:spcPct val="150000"/>
                        </a:lnSpc>
                        <a:spcBef>
                          <a:spcPts val="600"/>
                        </a:spcBef>
                        <a:spcAft>
                          <a:spcPts val="600"/>
                        </a:spcAft>
                      </a:pPr>
                      <a:r>
                        <a:rPr lang="fr-FR" sz="1400" dirty="0">
                          <a:effectLst/>
                        </a:rPr>
                        <a:t>Partie A : Appropriation du contexte, proposition d’une stratégie et activité pratique (durée recommandée : 20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596662"/>
                  </a:ext>
                </a:extLst>
              </a:tr>
              <a:tr h="832319">
                <a:tc>
                  <a:txBody>
                    <a:bodyPr/>
                    <a:lstStyle/>
                    <a:p>
                      <a:pPr algn="just">
                        <a:lnSpc>
                          <a:spcPct val="150000"/>
                        </a:lnSpc>
                      </a:pPr>
                      <a:r>
                        <a:rPr lang="fr-FR" sz="1400" dirty="0">
                          <a:effectLst/>
                        </a:rPr>
                        <a:t>Élaborer </a:t>
                      </a:r>
                      <a:r>
                        <a:rPr lang="fr-FR" sz="1400" b="0" dirty="0">
                          <a:effectLst/>
                        </a:rPr>
                        <a:t>une stratégie de résolution afin de mettre en évidence la diversité des molécules et de structures cellulaires de réserve.</a:t>
                      </a:r>
                      <a:endParaRPr lang="fr-FR" sz="1400" dirty="0">
                        <a:effectLst/>
                      </a:endParaRPr>
                    </a:p>
                    <a:p>
                      <a:pPr algn="ctr">
                        <a:lnSpc>
                          <a:spcPct val="150000"/>
                        </a:lnSpc>
                      </a:pPr>
                      <a:r>
                        <a:rPr lang="fr-FR" sz="1400" dirty="0">
                          <a:effectLst/>
                        </a:rPr>
                        <a:t>Appeler l’examinateur pour validation de votre proposition à l’oral. </a:t>
                      </a:r>
                    </a:p>
                    <a:p>
                      <a:pPr algn="just">
                        <a:lnSpc>
                          <a:spcPct val="150000"/>
                        </a:lnSpc>
                      </a:pPr>
                      <a:r>
                        <a:rPr lang="fr-FR" sz="1400" dirty="0">
                          <a:effectLst/>
                        </a:rPr>
                        <a:t>Mettre en œuvre </a:t>
                      </a:r>
                      <a:r>
                        <a:rPr lang="fr-FR" sz="1400" b="0" dirty="0">
                          <a:effectLst/>
                        </a:rPr>
                        <a:t>le protocole.</a:t>
                      </a:r>
                    </a:p>
                  </a:txBody>
                  <a:tcPr marL="68580" marR="68580" marT="0" marB="0"/>
                </a:tc>
                <a:extLst>
                  <a:ext uri="{0D108BD9-81ED-4DB2-BD59-A6C34878D82A}">
                    <a16:rowId xmlns:a16="http://schemas.microsoft.com/office/drawing/2014/main" val="1339077543"/>
                  </a:ext>
                </a:extLst>
              </a:tr>
              <a:tr h="257598">
                <a:tc>
                  <a:txBody>
                    <a:bodyPr/>
                    <a:lstStyle/>
                    <a:p>
                      <a:pPr algn="just">
                        <a:lnSpc>
                          <a:spcPct val="150000"/>
                        </a:lnSpc>
                        <a:spcBef>
                          <a:spcPts val="600"/>
                        </a:spcBef>
                        <a:spcAft>
                          <a:spcPts val="600"/>
                        </a:spcAft>
                      </a:pPr>
                      <a:r>
                        <a:rPr lang="fr-FR" sz="1400" dirty="0">
                          <a:effectLst/>
                        </a:rPr>
                        <a:t>Partie B : Communication et interprétation des résultats ; conclusion (durée recommandée : 25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4769297"/>
                  </a:ext>
                </a:extLst>
              </a:tr>
              <a:tr h="1020231">
                <a:tc>
                  <a:txBody>
                    <a:bodyPr/>
                    <a:lstStyle/>
                    <a:p>
                      <a:pPr algn="just">
                        <a:lnSpc>
                          <a:spcPct val="150000"/>
                        </a:lnSpc>
                      </a:pPr>
                      <a:r>
                        <a:rPr lang="fr-FR" sz="1400" dirty="0">
                          <a:effectLst/>
                        </a:rPr>
                        <a:t> Présenter </a:t>
                      </a:r>
                      <a:r>
                        <a:rPr lang="fr-FR" sz="1400" b="0" dirty="0">
                          <a:effectLst/>
                        </a:rPr>
                        <a:t>et</a:t>
                      </a:r>
                      <a:r>
                        <a:rPr lang="fr-FR" sz="1400" dirty="0">
                          <a:effectLst/>
                        </a:rPr>
                        <a:t> traiter </a:t>
                      </a:r>
                      <a:r>
                        <a:rPr lang="fr-FR" sz="1400" b="0" dirty="0">
                          <a:effectLst/>
                        </a:rPr>
                        <a:t>les résultats obtenus dans votre diaporama et les </a:t>
                      </a:r>
                      <a:r>
                        <a:rPr lang="fr-FR" sz="1400" b="1" dirty="0">
                          <a:effectLst/>
                        </a:rPr>
                        <a:t>interpréter</a:t>
                      </a:r>
                      <a:r>
                        <a:rPr lang="fr-FR" sz="1400" b="0" dirty="0">
                          <a:effectLst/>
                        </a:rPr>
                        <a:t>. </a:t>
                      </a:r>
                    </a:p>
                    <a:p>
                      <a:pPr algn="ctr">
                        <a:lnSpc>
                          <a:spcPct val="150000"/>
                        </a:lnSpc>
                      </a:pPr>
                      <a:r>
                        <a:rPr lang="fr-FR" sz="1400" dirty="0">
                          <a:effectLst/>
                        </a:rPr>
                        <a:t>Appeler l’examinateur pour vérifier de votre production et éventuellement obtenir une ressource complémentaire </a:t>
                      </a:r>
                    </a:p>
                    <a:p>
                      <a:pPr algn="just">
                        <a:lnSpc>
                          <a:spcPct val="150000"/>
                        </a:lnSpc>
                      </a:pPr>
                      <a:r>
                        <a:rPr lang="fr-FR" sz="1400" dirty="0">
                          <a:effectLst/>
                        </a:rPr>
                        <a:t>Conclure, </a:t>
                      </a:r>
                      <a:r>
                        <a:rPr lang="fr-FR" sz="1400" b="0" dirty="0">
                          <a:effectLst/>
                        </a:rPr>
                        <a:t>à partir de l’ensemble des données, sur la nature des molécules de réserve ainsi que sur les structures cellulaires stockant ces molécules.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6770613"/>
                  </a:ext>
                </a:extLst>
              </a:tr>
            </a:tbl>
          </a:graphicData>
        </a:graphic>
      </p:graphicFrame>
    </p:spTree>
    <p:extLst>
      <p:ext uri="{BB962C8B-B14F-4D97-AF65-F5344CB8AC3E}">
        <p14:creationId xmlns:p14="http://schemas.microsoft.com/office/powerpoint/2010/main" val="44386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1013894383"/>
              </p:ext>
            </p:extLst>
          </p:nvPr>
        </p:nvGraphicFramePr>
        <p:xfrm>
          <a:off x="1017269" y="970158"/>
          <a:ext cx="10819420" cy="5264349"/>
        </p:xfrm>
        <a:graphic>
          <a:graphicData uri="http://schemas.openxmlformats.org/drawingml/2006/table">
            <a:tbl>
              <a:tblPr firstRow="1" bandRow="1">
                <a:tableStyleId>{5A111915-BE36-4E01-A7E5-04B1672EAD32}</a:tableStyleId>
              </a:tblPr>
              <a:tblGrid>
                <a:gridCol w="3966211">
                  <a:extLst>
                    <a:ext uri="{9D8B030D-6E8A-4147-A177-3AD203B41FA5}">
                      <a16:colId xmlns:a16="http://schemas.microsoft.com/office/drawing/2014/main" val="2770092743"/>
                    </a:ext>
                  </a:extLst>
                </a:gridCol>
                <a:gridCol w="3598369">
                  <a:extLst>
                    <a:ext uri="{9D8B030D-6E8A-4147-A177-3AD203B41FA5}">
                      <a16:colId xmlns:a16="http://schemas.microsoft.com/office/drawing/2014/main" val="3596925312"/>
                    </a:ext>
                  </a:extLst>
                </a:gridCol>
                <a:gridCol w="3254840">
                  <a:extLst>
                    <a:ext uri="{9D8B030D-6E8A-4147-A177-3AD203B41FA5}">
                      <a16:colId xmlns:a16="http://schemas.microsoft.com/office/drawing/2014/main" val="1069776371"/>
                    </a:ext>
                  </a:extLst>
                </a:gridCol>
              </a:tblGrid>
              <a:tr h="347163">
                <a:tc gridSpan="3">
                  <a:txBody>
                    <a:bodyPr/>
                    <a:lstStyle/>
                    <a:p>
                      <a:pPr algn="ctr"/>
                      <a:r>
                        <a:rPr lang="fr-FR" sz="1400" dirty="0"/>
                        <a:t>PROTOCOLE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29729537"/>
                  </a:ext>
                </a:extLst>
              </a:tr>
              <a:tr h="2298076">
                <a:tc>
                  <a:txBody>
                    <a:bodyPr/>
                    <a:lstStyle/>
                    <a:p>
                      <a:pPr algn="just">
                        <a:lnSpc>
                          <a:spcPct val="150000"/>
                        </a:lnSpc>
                      </a:pPr>
                      <a:r>
                        <a:rPr lang="fr-FR" sz="1400" b="1" u="sng" dirty="0"/>
                        <a:t>Matériel :</a:t>
                      </a:r>
                    </a:p>
                    <a:p>
                      <a:pPr marL="457200" indent="-457200" algn="just">
                        <a:lnSpc>
                          <a:spcPct val="150000"/>
                        </a:lnSpc>
                        <a:buFont typeface="Arial" panose="020B0604020202020204" pitchFamily="34" charset="0"/>
                        <a:buChar char="•"/>
                      </a:pPr>
                      <a:r>
                        <a:rPr lang="fr-FR" sz="1400" dirty="0"/>
                        <a:t>Structures biologiques de mise en réserve :</a:t>
                      </a:r>
                    </a:p>
                    <a:p>
                      <a:pPr marL="914400" lvl="1" indent="-457200" algn="just">
                        <a:lnSpc>
                          <a:spcPct val="150000"/>
                        </a:lnSpc>
                        <a:buFont typeface="Arial" panose="020B0604020202020204" pitchFamily="34" charset="0"/>
                        <a:buChar char="•"/>
                      </a:pPr>
                      <a:r>
                        <a:rPr lang="fr-FR" sz="1400" dirty="0"/>
                        <a:t>Tubercule de pomme de terre</a:t>
                      </a:r>
                    </a:p>
                    <a:p>
                      <a:pPr marL="914400" lvl="1" indent="-457200" algn="just">
                        <a:lnSpc>
                          <a:spcPct val="150000"/>
                        </a:lnSpc>
                        <a:buFont typeface="Arial" panose="020B0604020202020204" pitchFamily="34" charset="0"/>
                        <a:buChar char="•"/>
                      </a:pPr>
                      <a:r>
                        <a:rPr lang="fr-FR" sz="1400" dirty="0"/>
                        <a:t>Graines de haricot et de noix</a:t>
                      </a:r>
                    </a:p>
                    <a:p>
                      <a:pPr marL="457200" indent="-457200" algn="just">
                        <a:lnSpc>
                          <a:spcPct val="150000"/>
                        </a:lnSpc>
                        <a:buFont typeface="Arial" panose="020B0604020202020204" pitchFamily="34" charset="0"/>
                        <a:buChar char="•"/>
                      </a:pPr>
                      <a:r>
                        <a:rPr lang="fr-FR" sz="1400" dirty="0"/>
                        <a:t>Microscope optique.</a:t>
                      </a:r>
                    </a:p>
                    <a:p>
                      <a:pPr marL="457200" indent="-457200" algn="just">
                        <a:lnSpc>
                          <a:spcPct val="150000"/>
                        </a:lnSpc>
                        <a:buFont typeface="Arial" panose="020B0604020202020204" pitchFamily="34" charset="0"/>
                        <a:buChar char="•"/>
                      </a:pPr>
                      <a:r>
                        <a:rPr lang="fr-FR" sz="1400" dirty="0"/>
                        <a:t>Eau iodée</a:t>
                      </a:r>
                    </a:p>
                    <a:p>
                      <a:pPr marL="457200" indent="-457200" algn="just">
                        <a:lnSpc>
                          <a:spcPct val="150000"/>
                        </a:lnSpc>
                        <a:buFont typeface="Arial" panose="020B0604020202020204" pitchFamily="34" charset="0"/>
                        <a:buChar char="•"/>
                      </a:pPr>
                      <a:r>
                        <a:rPr lang="fr-FR" sz="1400" dirty="0"/>
                        <a:t>Réactif du Biuret</a:t>
                      </a:r>
                    </a:p>
                    <a:p>
                      <a:pPr marL="457200" indent="-457200" algn="just">
                        <a:lnSpc>
                          <a:spcPct val="150000"/>
                        </a:lnSpc>
                        <a:buFont typeface="Arial" panose="020B0604020202020204" pitchFamily="34" charset="0"/>
                        <a:buChar char="•"/>
                      </a:pPr>
                      <a:r>
                        <a:rPr lang="fr-FR" sz="1400" dirty="0"/>
                        <a:t>Rouge Soudan</a:t>
                      </a:r>
                    </a:p>
                    <a:p>
                      <a:pPr marL="457200" indent="-457200" algn="just">
                        <a:lnSpc>
                          <a:spcPct val="150000"/>
                        </a:lnSpc>
                        <a:buFont typeface="Arial" panose="020B0604020202020204" pitchFamily="34" charset="0"/>
                        <a:buChar char="•"/>
                      </a:pPr>
                      <a:r>
                        <a:rPr lang="fr-FR" sz="1400" dirty="0"/>
                        <a:t>Verrerie de laboratoire.</a:t>
                      </a:r>
                    </a:p>
                    <a:p>
                      <a:pPr marL="457200" indent="-457200" algn="just">
                        <a:lnSpc>
                          <a:spcPct val="150000"/>
                        </a:lnSpc>
                        <a:buFont typeface="Arial" panose="020B0604020202020204" pitchFamily="34" charset="0"/>
                        <a:buChar char="•"/>
                      </a:pP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pPr>
                      <a:r>
                        <a:rPr lang="fr-FR" sz="1400" dirty="0"/>
                        <a:t>Afin de montrer la nature chimique des molécules de réserve de différentes structures végétales ainsi que les structures cellulaires de réserves.</a:t>
                      </a:r>
                    </a:p>
                    <a:p>
                      <a:pPr algn="just">
                        <a:lnSpc>
                          <a:spcPct val="150000"/>
                        </a:lnSpc>
                      </a:pPr>
                      <a:endParaRPr lang="fr-FR" sz="1400" b="1" dirty="0"/>
                    </a:p>
                    <a:p>
                      <a:pPr marL="342900" indent="-342900" algn="just">
                        <a:lnSpc>
                          <a:spcPct val="150000"/>
                        </a:lnSpc>
                        <a:buFont typeface="Arial" panose="020B0604020202020204" pitchFamily="34" charset="0"/>
                        <a:buChar char="•"/>
                      </a:pPr>
                      <a:r>
                        <a:rPr lang="fr-FR" sz="1400" b="1" dirty="0"/>
                        <a:t>Réalisez des préparations microscopiques des différents structures végétales permettant de déterminer la nature chimique des molécules de réserves.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97386656"/>
                  </a:ext>
                </a:extLst>
              </a:tr>
              <a:tr h="1319261">
                <a:tc>
                  <a:txBody>
                    <a:bodyPr/>
                    <a:lstStyle/>
                    <a:p>
                      <a:pPr marL="0" indent="0" algn="ctr">
                        <a:lnSpc>
                          <a:spcPct val="150000"/>
                        </a:lnSpc>
                        <a:buFont typeface="Arial" panose="020B0604020202020204" pitchFamily="34" charset="0"/>
                        <a:buNone/>
                      </a:pPr>
                      <a:r>
                        <a:rPr lang="fr-FR" sz="1400" b="1" dirty="0">
                          <a:solidFill>
                            <a:srgbClr val="0070C0"/>
                          </a:solidFill>
                        </a:rPr>
                        <a:t>SÉCURITÉ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dirty="0">
                          <a:solidFill>
                            <a:srgbClr val="0070C0"/>
                          </a:solidFill>
                          <a:effectLst>
                            <a:outerShdw blurRad="38100" dist="38100" dir="2700000" algn="tl">
                              <a:srgbClr val="000000">
                                <a:alpha val="43137"/>
                              </a:srgbClr>
                            </a:outerShdw>
                          </a:effectLst>
                        </a:rPr>
                        <a:t>PRÉCAUTIONS DE LA MANIPULATION : </a:t>
                      </a:r>
                    </a:p>
                    <a:p>
                      <a:pPr algn="ctr">
                        <a:lnSpc>
                          <a:spcPct val="150000"/>
                        </a:lnSpc>
                      </a:pPr>
                      <a:endParaRPr lang="fr-FR" sz="1400" dirty="0">
                        <a:solidFill>
                          <a:srgbClr val="0070C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b="1" dirty="0">
                          <a:solidFill>
                            <a:srgbClr val="0070C0"/>
                          </a:solidFill>
                          <a:effectLst>
                            <a:outerShdw blurRad="38100" dist="38100" dir="2700000" algn="tl">
                              <a:srgbClr val="000000">
                                <a:alpha val="43137"/>
                              </a:srgbClr>
                            </a:outerShdw>
                          </a:effectLst>
                        </a:rPr>
                        <a:t>DISPOSITIF D’ACQUISITION ET DE TRAITEMENT D’IMAGE (si disponible)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28712"/>
                  </a:ext>
                </a:extLst>
              </a:tr>
            </a:tbl>
          </a:graphicData>
        </a:graphic>
      </p:graphicFrame>
      <p:pic>
        <p:nvPicPr>
          <p:cNvPr id="2" name="Image 1">
            <a:extLst>
              <a:ext uri="{FF2B5EF4-FFF2-40B4-BE49-F238E27FC236}">
                <a16:creationId xmlns:a16="http://schemas.microsoft.com/office/drawing/2014/main" id="{FA9B3036-337D-CF02-C8BF-DD181F83BF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28854" y="5059450"/>
            <a:ext cx="942975" cy="942975"/>
          </a:xfrm>
          <a:prstGeom prst="rect">
            <a:avLst/>
          </a:prstGeom>
          <a:ln/>
        </p:spPr>
        <p:style>
          <a:lnRef idx="2">
            <a:schemeClr val="accent5"/>
          </a:lnRef>
          <a:fillRef idx="1">
            <a:schemeClr val="lt1"/>
          </a:fillRef>
          <a:effectRef idx="0">
            <a:schemeClr val="accent5"/>
          </a:effectRef>
          <a:fontRef idx="minor">
            <a:schemeClr val="dk1"/>
          </a:fontRef>
        </p:style>
      </p:pic>
      <p:pic>
        <p:nvPicPr>
          <p:cNvPr id="8" name="Image 7">
            <a:extLst>
              <a:ext uri="{FF2B5EF4-FFF2-40B4-BE49-F238E27FC236}">
                <a16:creationId xmlns:a16="http://schemas.microsoft.com/office/drawing/2014/main" id="{1193BEA4-FFBA-6530-E6B4-393D36E918F0}"/>
              </a:ext>
            </a:extLst>
          </p:cNvPr>
          <p:cNvPicPr>
            <a:picLocks noChangeAspect="1"/>
          </p:cNvPicPr>
          <p:nvPr/>
        </p:nvPicPr>
        <p:blipFill>
          <a:blip r:embed="rId3"/>
          <a:stretch>
            <a:fillRect/>
          </a:stretch>
        </p:blipFill>
        <p:spPr>
          <a:xfrm>
            <a:off x="9584902" y="5253760"/>
            <a:ext cx="1190006" cy="864614"/>
          </a:xfrm>
          <a:prstGeom prst="rect">
            <a:avLst/>
          </a:prstGeom>
        </p:spPr>
      </p:pic>
      <p:pic>
        <p:nvPicPr>
          <p:cNvPr id="5" name="Image 4">
            <a:extLst>
              <a:ext uri="{FF2B5EF4-FFF2-40B4-BE49-F238E27FC236}">
                <a16:creationId xmlns:a16="http://schemas.microsoft.com/office/drawing/2014/main" id="{7AADFF8A-6FCA-A8D8-A6FC-C556CDC4977E}"/>
              </a:ext>
            </a:extLst>
          </p:cNvPr>
          <p:cNvPicPr>
            <a:picLocks noChangeAspect="1"/>
          </p:cNvPicPr>
          <p:nvPr/>
        </p:nvPicPr>
        <p:blipFill>
          <a:blip r:embed="rId4"/>
          <a:stretch>
            <a:fillRect/>
          </a:stretch>
        </p:blipFill>
        <p:spPr>
          <a:xfrm>
            <a:off x="7580146" y="5059450"/>
            <a:ext cx="942975" cy="942975"/>
          </a:xfrm>
          <a:prstGeom prst="rect">
            <a:avLst/>
          </a:prstGeom>
        </p:spPr>
        <p:style>
          <a:lnRef idx="2">
            <a:schemeClr val="accent5"/>
          </a:lnRef>
          <a:fillRef idx="1">
            <a:schemeClr val="lt1"/>
          </a:fillRef>
          <a:effectRef idx="0">
            <a:schemeClr val="accent5"/>
          </a:effectRef>
          <a:fontRef idx="minor">
            <a:schemeClr val="dk1"/>
          </a:fontRef>
        </p:style>
      </p:pic>
      <p:pic>
        <p:nvPicPr>
          <p:cNvPr id="6" name="Picture 2" descr="Pictogrammes en planche ISO 7010 &quot;Lunettes de protection obligatoires&quot; -  M004 | Seton FR">
            <a:extLst>
              <a:ext uri="{FF2B5EF4-FFF2-40B4-BE49-F238E27FC236}">
                <a16:creationId xmlns:a16="http://schemas.microsoft.com/office/drawing/2014/main" id="{BD0BCF4D-AFBC-C507-91AE-A41F9523D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152" y="5059450"/>
            <a:ext cx="942976" cy="942976"/>
          </a:xfrm>
          <a:prstGeom prst="rect">
            <a:avLst/>
          </a:prstGeom>
        </p:spPr>
        <p:style>
          <a:lnRef idx="2">
            <a:schemeClr val="accent5"/>
          </a:lnRef>
          <a:fillRef idx="1">
            <a:schemeClr val="lt1"/>
          </a:fillRef>
          <a:effectRef idx="0">
            <a:schemeClr val="accent5"/>
          </a:effectRef>
          <a:fontRef idx="minor">
            <a:schemeClr val="dk1"/>
          </a:fontRef>
        </p:style>
      </p:pic>
      <p:pic>
        <p:nvPicPr>
          <p:cNvPr id="7" name="Image 6">
            <a:extLst>
              <a:ext uri="{FF2B5EF4-FFF2-40B4-BE49-F238E27FC236}">
                <a16:creationId xmlns:a16="http://schemas.microsoft.com/office/drawing/2014/main" id="{3ACF84D4-FEB6-8F0B-3B8F-5FD9FD774D2F}"/>
              </a:ext>
            </a:extLst>
          </p:cNvPr>
          <p:cNvPicPr>
            <a:picLocks noChangeAspect="1"/>
          </p:cNvPicPr>
          <p:nvPr/>
        </p:nvPicPr>
        <p:blipFill rotWithShape="1">
          <a:blip r:embed="rId6"/>
          <a:srcRect l="51803" r="25933" b="14166"/>
          <a:stretch/>
        </p:blipFill>
        <p:spPr>
          <a:xfrm>
            <a:off x="2358631" y="4945150"/>
            <a:ext cx="1023582" cy="1267380"/>
          </a:xfrm>
          <a:prstGeom prst="rect">
            <a:avLst/>
          </a:prstGeom>
        </p:spPr>
      </p:pic>
      <p:sp>
        <p:nvSpPr>
          <p:cNvPr id="9" name="ZoneTexte 8">
            <a:extLst>
              <a:ext uri="{FF2B5EF4-FFF2-40B4-BE49-F238E27FC236}">
                <a16:creationId xmlns:a16="http://schemas.microsoft.com/office/drawing/2014/main" id="{0442730C-80AC-B9CC-CC8C-5323CF739636}"/>
              </a:ext>
            </a:extLst>
          </p:cNvPr>
          <p:cNvSpPr txBox="1"/>
          <p:nvPr/>
        </p:nvSpPr>
        <p:spPr>
          <a:xfrm rot="16200000">
            <a:off x="-2759029" y="3162032"/>
            <a:ext cx="650272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dirty="0">
                <a:latin typeface="Chalkduster" panose="03050602040202020205" pitchFamily="66" charset="77"/>
              </a:rPr>
              <a:t>ATELIER N°4</a:t>
            </a:r>
          </a:p>
        </p:txBody>
      </p:sp>
      <p:sp>
        <p:nvSpPr>
          <p:cNvPr id="10" name="ZoneTexte 9">
            <a:extLst>
              <a:ext uri="{FF2B5EF4-FFF2-40B4-BE49-F238E27FC236}">
                <a16:creationId xmlns:a16="http://schemas.microsoft.com/office/drawing/2014/main" id="{4235B377-C482-ED5D-52C2-72343700D2B2}"/>
              </a:ext>
            </a:extLst>
          </p:cNvPr>
          <p:cNvSpPr txBox="1"/>
          <p:nvPr/>
        </p:nvSpPr>
        <p:spPr>
          <a:xfrm>
            <a:off x="1017269" y="172278"/>
            <a:ext cx="1081942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dirty="0">
                <a:latin typeface="Chalkduster" panose="03050602040202020205" pitchFamily="66" charset="77"/>
              </a:rPr>
              <a:t>Mise en réserve des produits de la photosynthèse</a:t>
            </a:r>
          </a:p>
        </p:txBody>
      </p:sp>
    </p:spTree>
    <p:extLst>
      <p:ext uri="{BB962C8B-B14F-4D97-AF65-F5344CB8AC3E}">
        <p14:creationId xmlns:p14="http://schemas.microsoft.com/office/powerpoint/2010/main" val="395046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8">
            <a:extLst>
              <a:ext uri="{FF2B5EF4-FFF2-40B4-BE49-F238E27FC236}">
                <a16:creationId xmlns:a16="http://schemas.microsoft.com/office/drawing/2014/main" id="{A83C0428-1A17-4458-8627-F15EF0B2C08E}"/>
              </a:ext>
            </a:extLst>
          </p:cNvPr>
          <p:cNvGraphicFramePr>
            <a:graphicFrameLocks noGrp="1"/>
          </p:cNvGraphicFramePr>
          <p:nvPr>
            <p:extLst>
              <p:ext uri="{D42A27DB-BD31-4B8C-83A1-F6EECF244321}">
                <p14:modId xmlns:p14="http://schemas.microsoft.com/office/powerpoint/2010/main" val="3404705441"/>
              </p:ext>
            </p:extLst>
          </p:nvPr>
        </p:nvGraphicFramePr>
        <p:xfrm>
          <a:off x="1017269" y="5069714"/>
          <a:ext cx="10717429" cy="1529080"/>
        </p:xfrm>
        <a:graphic>
          <a:graphicData uri="http://schemas.openxmlformats.org/drawingml/2006/table">
            <a:tbl>
              <a:tblPr firstRow="1" bandRow="1">
                <a:tableStyleId>{7DF18680-E054-41AD-8BC1-D1AEF772440D}</a:tableStyleId>
              </a:tblPr>
              <a:tblGrid>
                <a:gridCol w="1711025">
                  <a:extLst>
                    <a:ext uri="{9D8B030D-6E8A-4147-A177-3AD203B41FA5}">
                      <a16:colId xmlns:a16="http://schemas.microsoft.com/office/drawing/2014/main" val="217954627"/>
                    </a:ext>
                  </a:extLst>
                </a:gridCol>
                <a:gridCol w="2251601">
                  <a:extLst>
                    <a:ext uri="{9D8B030D-6E8A-4147-A177-3AD203B41FA5}">
                      <a16:colId xmlns:a16="http://schemas.microsoft.com/office/drawing/2014/main" val="267807726"/>
                    </a:ext>
                  </a:extLst>
                </a:gridCol>
                <a:gridCol w="2251601">
                  <a:extLst>
                    <a:ext uri="{9D8B030D-6E8A-4147-A177-3AD203B41FA5}">
                      <a16:colId xmlns:a16="http://schemas.microsoft.com/office/drawing/2014/main" val="3959713410"/>
                    </a:ext>
                  </a:extLst>
                </a:gridCol>
                <a:gridCol w="2251601">
                  <a:extLst>
                    <a:ext uri="{9D8B030D-6E8A-4147-A177-3AD203B41FA5}">
                      <a16:colId xmlns:a16="http://schemas.microsoft.com/office/drawing/2014/main" val="2444004964"/>
                    </a:ext>
                  </a:extLst>
                </a:gridCol>
                <a:gridCol w="2251601">
                  <a:extLst>
                    <a:ext uri="{9D8B030D-6E8A-4147-A177-3AD203B41FA5}">
                      <a16:colId xmlns:a16="http://schemas.microsoft.com/office/drawing/2014/main" val="299141808"/>
                    </a:ext>
                  </a:extLst>
                </a:gridCol>
              </a:tblGrid>
              <a:tr h="370840">
                <a:tc>
                  <a:txBody>
                    <a:bodyPr/>
                    <a:lstStyle/>
                    <a:p>
                      <a:pPr algn="ctr"/>
                      <a:r>
                        <a:rPr lang="fr-FR" sz="1600" dirty="0"/>
                        <a:t>Molécule testée</a:t>
                      </a:r>
                    </a:p>
                  </a:txBody>
                  <a:tcPr anchor="ctr"/>
                </a:tc>
                <a:tc>
                  <a:txBody>
                    <a:bodyPr/>
                    <a:lstStyle/>
                    <a:p>
                      <a:pPr algn="ctr"/>
                      <a:r>
                        <a:rPr lang="fr-FR" sz="1600" dirty="0"/>
                        <a:t>Protéines</a:t>
                      </a:r>
                    </a:p>
                  </a:txBody>
                  <a:tcPr anchor="ctr"/>
                </a:tc>
                <a:tc>
                  <a:txBody>
                    <a:bodyPr/>
                    <a:lstStyle/>
                    <a:p>
                      <a:pPr algn="ctr"/>
                      <a:r>
                        <a:rPr lang="fr-FR" sz="1600" dirty="0"/>
                        <a:t>Lipides</a:t>
                      </a:r>
                    </a:p>
                  </a:txBody>
                  <a:tcPr anchor="ctr"/>
                </a:tc>
                <a:tc gridSpan="2">
                  <a:txBody>
                    <a:bodyPr/>
                    <a:lstStyle/>
                    <a:p>
                      <a:pPr algn="ctr"/>
                      <a:r>
                        <a:rPr lang="fr-FR" sz="1600" dirty="0"/>
                        <a:t>Glucides complexes</a:t>
                      </a:r>
                    </a:p>
                  </a:txBody>
                  <a:tcPr anchor="ctr"/>
                </a:tc>
                <a:tc hMerge="1">
                  <a:txBody>
                    <a:bodyPr/>
                    <a:lstStyle/>
                    <a:p>
                      <a:endParaRPr lang="fr-FR"/>
                    </a:p>
                  </a:txBody>
                  <a:tcPr/>
                </a:tc>
                <a:extLst>
                  <a:ext uri="{0D108BD9-81ED-4DB2-BD59-A6C34878D82A}">
                    <a16:rowId xmlns:a16="http://schemas.microsoft.com/office/drawing/2014/main" val="3313923810"/>
                  </a:ext>
                </a:extLst>
              </a:tr>
              <a:tr h="370840">
                <a:tc>
                  <a:txBody>
                    <a:bodyPr/>
                    <a:lstStyle/>
                    <a:p>
                      <a:pPr algn="ctr"/>
                      <a:r>
                        <a:rPr lang="fr-FR" sz="1600" dirty="0"/>
                        <a:t>Réactif</a:t>
                      </a:r>
                    </a:p>
                  </a:txBody>
                  <a:tcPr anchor="ctr"/>
                </a:tc>
                <a:tc>
                  <a:txBody>
                    <a:bodyPr/>
                    <a:lstStyle/>
                    <a:p>
                      <a:pPr algn="ctr"/>
                      <a:r>
                        <a:rPr lang="fr-FR" sz="1600" dirty="0"/>
                        <a:t>Biuret (1mL de soude + 1 </a:t>
                      </a:r>
                      <a:r>
                        <a:rPr lang="fr-FR" sz="1600" dirty="0" err="1"/>
                        <a:t>mL</a:t>
                      </a:r>
                      <a:r>
                        <a:rPr lang="fr-FR" sz="1600" dirty="0"/>
                        <a:t> de sulfate de cuivre</a:t>
                      </a:r>
                    </a:p>
                  </a:txBody>
                  <a:tcPr anchor="ctr"/>
                </a:tc>
                <a:tc>
                  <a:txBody>
                    <a:bodyPr/>
                    <a:lstStyle/>
                    <a:p>
                      <a:pPr algn="ctr"/>
                      <a:r>
                        <a:rPr lang="fr-FR" sz="1600" dirty="0"/>
                        <a:t>Rouge soudan</a:t>
                      </a:r>
                    </a:p>
                  </a:txBody>
                  <a:tcPr anchor="ctr"/>
                </a:tc>
                <a:tc gridSpan="2">
                  <a:txBody>
                    <a:bodyPr/>
                    <a:lstStyle/>
                    <a:p>
                      <a:pPr algn="ctr"/>
                      <a:r>
                        <a:rPr lang="fr-FR" sz="1600" dirty="0"/>
                        <a:t>Eau iodée</a:t>
                      </a:r>
                    </a:p>
                  </a:txBody>
                  <a:tcPr anchor="ctr"/>
                </a:tc>
                <a:tc hMerge="1">
                  <a:txBody>
                    <a:bodyPr/>
                    <a:lstStyle/>
                    <a:p>
                      <a:endParaRPr lang="fr-FR"/>
                    </a:p>
                  </a:txBody>
                  <a:tcPr/>
                </a:tc>
                <a:extLst>
                  <a:ext uri="{0D108BD9-81ED-4DB2-BD59-A6C34878D82A}">
                    <a16:rowId xmlns:a16="http://schemas.microsoft.com/office/drawing/2014/main" val="3112012685"/>
                  </a:ext>
                </a:extLst>
              </a:tr>
              <a:tr h="370840">
                <a:tc>
                  <a:txBody>
                    <a:bodyPr/>
                    <a:lstStyle/>
                    <a:p>
                      <a:pPr algn="ctr"/>
                      <a:r>
                        <a:rPr lang="fr-FR" sz="1600" dirty="0"/>
                        <a:t>Résultat</a:t>
                      </a:r>
                    </a:p>
                  </a:txBody>
                  <a:tcPr anchor="ctr"/>
                </a:tc>
                <a:tc>
                  <a:txBody>
                    <a:bodyPr/>
                    <a:lstStyle/>
                    <a:p>
                      <a:pPr algn="ctr"/>
                      <a:r>
                        <a:rPr lang="fr-FR" sz="1600" b="0" kern="1200" dirty="0">
                          <a:solidFill>
                            <a:schemeClr val="dk1"/>
                          </a:solidFill>
                          <a:effectLst/>
                        </a:rPr>
                        <a:t>Coloration violette</a:t>
                      </a:r>
                      <a:endParaRPr lang="fr-FR" sz="1600" b="0" i="0" kern="1200" dirty="0">
                        <a:solidFill>
                          <a:schemeClr val="dk1"/>
                        </a:solidFill>
                        <a:effectLst/>
                        <a:latin typeface="+mn-lt"/>
                        <a:ea typeface="+mn-ea"/>
                        <a:cs typeface="+mn-cs"/>
                      </a:endParaRPr>
                    </a:p>
                  </a:txBody>
                  <a:tcPr anchor="ctr"/>
                </a:tc>
                <a:tc>
                  <a:txBody>
                    <a:bodyPr/>
                    <a:lstStyle/>
                    <a:p>
                      <a:pPr algn="ctr"/>
                      <a:r>
                        <a:rPr lang="fr-FR" sz="1600" dirty="0"/>
                        <a:t>Coloration rouge</a:t>
                      </a:r>
                    </a:p>
                  </a:txBody>
                  <a:tcPr anchor="ctr"/>
                </a:tc>
                <a:tc>
                  <a:txBody>
                    <a:bodyPr/>
                    <a:lstStyle/>
                    <a:p>
                      <a:pPr algn="ctr"/>
                      <a:r>
                        <a:rPr lang="fr-FR" sz="1600" dirty="0"/>
                        <a:t>Coloration bleue nuit </a:t>
                      </a:r>
                      <a:r>
                        <a:rPr lang="fr-FR" sz="1600" dirty="0">
                          <a:sym typeface="Wingdings" pitchFamily="2" charset="2"/>
                        </a:rPr>
                        <a:t> amidon</a:t>
                      </a:r>
                      <a:endParaRPr lang="fr-FR" sz="1600" dirty="0"/>
                    </a:p>
                  </a:txBody>
                  <a:tcPr anchor="ctr"/>
                </a:tc>
                <a:tc>
                  <a:txBody>
                    <a:bodyPr/>
                    <a:lstStyle/>
                    <a:p>
                      <a:pPr algn="ctr"/>
                      <a:r>
                        <a:rPr lang="fr-FR" sz="1600" dirty="0"/>
                        <a:t>Coloration orangée </a:t>
                      </a:r>
                      <a:r>
                        <a:rPr lang="fr-FR" sz="1600" dirty="0">
                          <a:sym typeface="Wingdings" pitchFamily="2" charset="2"/>
                        </a:rPr>
                        <a:t> glycogène</a:t>
                      </a:r>
                      <a:endParaRPr lang="fr-FR" sz="1600" dirty="0"/>
                    </a:p>
                  </a:txBody>
                  <a:tcPr anchor="ctr"/>
                </a:tc>
                <a:extLst>
                  <a:ext uri="{0D108BD9-81ED-4DB2-BD59-A6C34878D82A}">
                    <a16:rowId xmlns:a16="http://schemas.microsoft.com/office/drawing/2014/main" val="3657275797"/>
                  </a:ext>
                </a:extLst>
              </a:tr>
            </a:tbl>
          </a:graphicData>
        </a:graphic>
      </p:graphicFrame>
      <p:sp>
        <p:nvSpPr>
          <p:cNvPr id="6" name="ZoneTexte 5">
            <a:extLst>
              <a:ext uri="{FF2B5EF4-FFF2-40B4-BE49-F238E27FC236}">
                <a16:creationId xmlns:a16="http://schemas.microsoft.com/office/drawing/2014/main" id="{A5E63A69-0518-35D2-69B2-1E0C563CE7BB}"/>
              </a:ext>
            </a:extLst>
          </p:cNvPr>
          <p:cNvSpPr txBox="1"/>
          <p:nvPr/>
        </p:nvSpPr>
        <p:spPr>
          <a:xfrm rot="16200000">
            <a:off x="-2759029" y="3162032"/>
            <a:ext cx="650272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dirty="0">
                <a:latin typeface="Chalkduster" panose="03050602040202020205" pitchFamily="66" charset="77"/>
              </a:rPr>
              <a:t>ATELIER N°4</a:t>
            </a:r>
          </a:p>
        </p:txBody>
      </p:sp>
      <p:sp>
        <p:nvSpPr>
          <p:cNvPr id="7" name="ZoneTexte 6">
            <a:extLst>
              <a:ext uri="{FF2B5EF4-FFF2-40B4-BE49-F238E27FC236}">
                <a16:creationId xmlns:a16="http://schemas.microsoft.com/office/drawing/2014/main" id="{87949F55-D343-B172-3046-FF2666E5C0CB}"/>
              </a:ext>
            </a:extLst>
          </p:cNvPr>
          <p:cNvSpPr txBox="1"/>
          <p:nvPr/>
        </p:nvSpPr>
        <p:spPr>
          <a:xfrm>
            <a:off x="1017269" y="172278"/>
            <a:ext cx="1081942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dirty="0">
                <a:latin typeface="Chalkduster" panose="03050602040202020205" pitchFamily="66" charset="77"/>
              </a:rPr>
              <a:t>Mise en réserve des produits de la photosynthèse</a:t>
            </a:r>
          </a:p>
        </p:txBody>
      </p:sp>
      <p:grpSp>
        <p:nvGrpSpPr>
          <p:cNvPr id="14" name="Groupe 13">
            <a:extLst>
              <a:ext uri="{FF2B5EF4-FFF2-40B4-BE49-F238E27FC236}">
                <a16:creationId xmlns:a16="http://schemas.microsoft.com/office/drawing/2014/main" id="{3E415A37-D3B7-4F7E-6876-DB296D68B4F5}"/>
              </a:ext>
            </a:extLst>
          </p:cNvPr>
          <p:cNvGrpSpPr/>
          <p:nvPr/>
        </p:nvGrpSpPr>
        <p:grpSpPr>
          <a:xfrm>
            <a:off x="1119263" y="802437"/>
            <a:ext cx="3888258" cy="3368561"/>
            <a:chOff x="1119263" y="802437"/>
            <a:chExt cx="3888258" cy="3368561"/>
          </a:xfrm>
        </p:grpSpPr>
        <p:pic>
          <p:nvPicPr>
            <p:cNvPr id="3" name="Image 2">
              <a:extLst>
                <a:ext uri="{FF2B5EF4-FFF2-40B4-BE49-F238E27FC236}">
                  <a16:creationId xmlns:a16="http://schemas.microsoft.com/office/drawing/2014/main" id="{2B6807E1-DD89-4C34-8AEA-0C62694BCB62}"/>
                </a:ext>
              </a:extLst>
            </p:cNvPr>
            <p:cNvPicPr>
              <a:picLocks noChangeAspect="1"/>
            </p:cNvPicPr>
            <p:nvPr/>
          </p:nvPicPr>
          <p:blipFill rotWithShape="1">
            <a:blip r:embed="rId2"/>
            <a:srcRect r="40928"/>
            <a:stretch/>
          </p:blipFill>
          <p:spPr>
            <a:xfrm>
              <a:off x="1119263" y="802437"/>
              <a:ext cx="3888258" cy="3368561"/>
            </a:xfrm>
            <a:prstGeom prst="rect">
              <a:avLst/>
            </a:prstGeom>
          </p:spPr>
        </p:pic>
        <p:sp>
          <p:nvSpPr>
            <p:cNvPr id="2" name="Rectangle 1">
              <a:extLst>
                <a:ext uri="{FF2B5EF4-FFF2-40B4-BE49-F238E27FC236}">
                  <a16:creationId xmlns:a16="http://schemas.microsoft.com/office/drawing/2014/main" id="{4E64FF2E-9945-D2D7-06B4-FC72F65775FF}"/>
                </a:ext>
              </a:extLst>
            </p:cNvPr>
            <p:cNvSpPr/>
            <p:nvPr/>
          </p:nvSpPr>
          <p:spPr>
            <a:xfrm>
              <a:off x="1120140" y="1703070"/>
              <a:ext cx="697230" cy="2971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Rectangle 3">
              <a:extLst>
                <a:ext uri="{FF2B5EF4-FFF2-40B4-BE49-F238E27FC236}">
                  <a16:creationId xmlns:a16="http://schemas.microsoft.com/office/drawing/2014/main" id="{E1DB3F1A-CDE7-7B45-65D5-8466F79D88E9}"/>
                </a:ext>
              </a:extLst>
            </p:cNvPr>
            <p:cNvSpPr/>
            <p:nvPr/>
          </p:nvSpPr>
          <p:spPr>
            <a:xfrm>
              <a:off x="2503170" y="1600200"/>
              <a:ext cx="834390" cy="29718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Rectangle 7">
              <a:extLst>
                <a:ext uri="{FF2B5EF4-FFF2-40B4-BE49-F238E27FC236}">
                  <a16:creationId xmlns:a16="http://schemas.microsoft.com/office/drawing/2014/main" id="{0C0EEA31-D6FE-5D94-C547-46C6574BECA0}"/>
                </a:ext>
              </a:extLst>
            </p:cNvPr>
            <p:cNvSpPr/>
            <p:nvPr/>
          </p:nvSpPr>
          <p:spPr>
            <a:xfrm>
              <a:off x="3749583" y="902104"/>
              <a:ext cx="1067345" cy="29718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800" b="1" dirty="0"/>
                <a:t>2. </a:t>
              </a:r>
              <a:r>
                <a:rPr lang="fr-FR" sz="800" dirty="0"/>
                <a:t>Déposer une goutte de colorant</a:t>
              </a:r>
            </a:p>
          </p:txBody>
        </p:sp>
      </p:grpSp>
      <p:grpSp>
        <p:nvGrpSpPr>
          <p:cNvPr id="27" name="Groupe 26">
            <a:extLst>
              <a:ext uri="{FF2B5EF4-FFF2-40B4-BE49-F238E27FC236}">
                <a16:creationId xmlns:a16="http://schemas.microsoft.com/office/drawing/2014/main" id="{B1041635-549C-18F3-0638-8AE442C75810}"/>
              </a:ext>
            </a:extLst>
          </p:cNvPr>
          <p:cNvGrpSpPr/>
          <p:nvPr/>
        </p:nvGrpSpPr>
        <p:grpSpPr>
          <a:xfrm>
            <a:off x="6237425" y="905765"/>
            <a:ext cx="4985746" cy="3451367"/>
            <a:chOff x="6237425" y="905765"/>
            <a:chExt cx="4985746" cy="3451367"/>
          </a:xfrm>
        </p:grpSpPr>
        <p:sp>
          <p:nvSpPr>
            <p:cNvPr id="9" name="ZoneTexte 8">
              <a:extLst>
                <a:ext uri="{FF2B5EF4-FFF2-40B4-BE49-F238E27FC236}">
                  <a16:creationId xmlns:a16="http://schemas.microsoft.com/office/drawing/2014/main" id="{7B595121-3946-47F0-B6E5-B7ABFBF4869B}"/>
                </a:ext>
              </a:extLst>
            </p:cNvPr>
            <p:cNvSpPr txBox="1"/>
            <p:nvPr/>
          </p:nvSpPr>
          <p:spPr>
            <a:xfrm>
              <a:off x="6785113" y="1484243"/>
              <a:ext cx="184731" cy="369332"/>
            </a:xfrm>
            <a:prstGeom prst="rect">
              <a:avLst/>
            </a:prstGeom>
            <a:noFill/>
          </p:spPr>
          <p:txBody>
            <a:bodyPr wrap="none" rtlCol="0">
              <a:spAutoFit/>
            </a:bodyPr>
            <a:lstStyle/>
            <a:p>
              <a:endParaRPr lang="fr-FR" dirty="0"/>
            </a:p>
          </p:txBody>
        </p:sp>
        <p:pic>
          <p:nvPicPr>
            <p:cNvPr id="24" name="Image 23">
              <a:extLst>
                <a:ext uri="{FF2B5EF4-FFF2-40B4-BE49-F238E27FC236}">
                  <a16:creationId xmlns:a16="http://schemas.microsoft.com/office/drawing/2014/main" id="{D3D0989B-F58F-BFD7-1352-48A26F105F25}"/>
                </a:ext>
              </a:extLst>
            </p:cNvPr>
            <p:cNvPicPr>
              <a:picLocks noChangeAspect="1"/>
            </p:cNvPicPr>
            <p:nvPr/>
          </p:nvPicPr>
          <p:blipFill>
            <a:blip r:embed="rId3"/>
            <a:stretch>
              <a:fillRect/>
            </a:stretch>
          </p:blipFill>
          <p:spPr>
            <a:xfrm>
              <a:off x="6237425" y="905765"/>
              <a:ext cx="4652208" cy="3451367"/>
            </a:xfrm>
            <a:prstGeom prst="rect">
              <a:avLst/>
            </a:prstGeom>
          </p:spPr>
        </p:pic>
        <p:sp>
          <p:nvSpPr>
            <p:cNvPr id="25" name="Rectangle 24">
              <a:extLst>
                <a:ext uri="{FF2B5EF4-FFF2-40B4-BE49-F238E27FC236}">
                  <a16:creationId xmlns:a16="http://schemas.microsoft.com/office/drawing/2014/main" id="{499984CA-3881-35CD-80C0-5FAB21E8C18D}"/>
                </a:ext>
              </a:extLst>
            </p:cNvPr>
            <p:cNvSpPr/>
            <p:nvPr/>
          </p:nvSpPr>
          <p:spPr>
            <a:xfrm>
              <a:off x="9503228" y="2198914"/>
              <a:ext cx="1719943" cy="12247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Rectangle 25">
              <a:extLst>
                <a:ext uri="{FF2B5EF4-FFF2-40B4-BE49-F238E27FC236}">
                  <a16:creationId xmlns:a16="http://schemas.microsoft.com/office/drawing/2014/main" id="{608DC323-4AD9-0404-A1BA-F993D4AB52FA}"/>
                </a:ext>
              </a:extLst>
            </p:cNvPr>
            <p:cNvSpPr/>
            <p:nvPr/>
          </p:nvSpPr>
          <p:spPr>
            <a:xfrm>
              <a:off x="6391428" y="1386372"/>
              <a:ext cx="744895"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
        <p:nvSpPr>
          <p:cNvPr id="28" name="ZoneTexte 27">
            <a:extLst>
              <a:ext uri="{FF2B5EF4-FFF2-40B4-BE49-F238E27FC236}">
                <a16:creationId xmlns:a16="http://schemas.microsoft.com/office/drawing/2014/main" id="{5AC4F7D1-0EFE-64AA-E04B-7B03F7778D07}"/>
              </a:ext>
            </a:extLst>
          </p:cNvPr>
          <p:cNvSpPr txBox="1"/>
          <p:nvPr/>
        </p:nvSpPr>
        <p:spPr>
          <a:xfrm>
            <a:off x="5619561" y="1389141"/>
            <a:ext cx="1418130" cy="276999"/>
          </a:xfrm>
          <a:prstGeom prst="rect">
            <a:avLst/>
          </a:prstGeom>
          <a:noFill/>
        </p:spPr>
        <p:txBody>
          <a:bodyPr wrap="square" rtlCol="0">
            <a:spAutoFit/>
          </a:bodyPr>
          <a:lstStyle/>
          <a:p>
            <a:pPr algn="r"/>
            <a:r>
              <a:rPr lang="fr-FR" sz="1200" dirty="0"/>
              <a:t>cytoplasme</a:t>
            </a:r>
          </a:p>
        </p:txBody>
      </p:sp>
      <p:sp>
        <p:nvSpPr>
          <p:cNvPr id="29" name="ZoneTexte 28">
            <a:extLst>
              <a:ext uri="{FF2B5EF4-FFF2-40B4-BE49-F238E27FC236}">
                <a16:creationId xmlns:a16="http://schemas.microsoft.com/office/drawing/2014/main" id="{5416DA32-7097-19C2-3B21-F1A8B6317CF1}"/>
              </a:ext>
            </a:extLst>
          </p:cNvPr>
          <p:cNvSpPr txBox="1"/>
          <p:nvPr/>
        </p:nvSpPr>
        <p:spPr>
          <a:xfrm>
            <a:off x="9503228" y="2557165"/>
            <a:ext cx="1418130" cy="276999"/>
          </a:xfrm>
          <a:prstGeom prst="rect">
            <a:avLst/>
          </a:prstGeom>
          <a:noFill/>
        </p:spPr>
        <p:txBody>
          <a:bodyPr wrap="square" rtlCol="0">
            <a:spAutoFit/>
          </a:bodyPr>
          <a:lstStyle/>
          <a:p>
            <a:r>
              <a:rPr lang="fr-FR" sz="1200" dirty="0"/>
              <a:t>membrane</a:t>
            </a:r>
          </a:p>
        </p:txBody>
      </p:sp>
      <p:sp>
        <p:nvSpPr>
          <p:cNvPr id="30" name="ZoneTexte 29">
            <a:extLst>
              <a:ext uri="{FF2B5EF4-FFF2-40B4-BE49-F238E27FC236}">
                <a16:creationId xmlns:a16="http://schemas.microsoft.com/office/drawing/2014/main" id="{E1F9F2A1-670A-C67A-6CF9-838F410B6F79}"/>
              </a:ext>
            </a:extLst>
          </p:cNvPr>
          <p:cNvSpPr txBox="1"/>
          <p:nvPr/>
        </p:nvSpPr>
        <p:spPr>
          <a:xfrm>
            <a:off x="9503228" y="2811278"/>
            <a:ext cx="1418130" cy="276999"/>
          </a:xfrm>
          <a:prstGeom prst="rect">
            <a:avLst/>
          </a:prstGeom>
          <a:noFill/>
        </p:spPr>
        <p:txBody>
          <a:bodyPr wrap="square" rtlCol="0">
            <a:spAutoFit/>
          </a:bodyPr>
          <a:lstStyle/>
          <a:p>
            <a:r>
              <a:rPr lang="fr-FR" sz="1200" dirty="0"/>
              <a:t>paroi</a:t>
            </a:r>
          </a:p>
        </p:txBody>
      </p:sp>
      <p:sp>
        <p:nvSpPr>
          <p:cNvPr id="31" name="ZoneTexte 30">
            <a:extLst>
              <a:ext uri="{FF2B5EF4-FFF2-40B4-BE49-F238E27FC236}">
                <a16:creationId xmlns:a16="http://schemas.microsoft.com/office/drawing/2014/main" id="{A9B7C0B2-0D64-67D0-36A9-B27B9C75F330}"/>
              </a:ext>
            </a:extLst>
          </p:cNvPr>
          <p:cNvSpPr txBox="1"/>
          <p:nvPr/>
        </p:nvSpPr>
        <p:spPr>
          <a:xfrm>
            <a:off x="9503228" y="3059795"/>
            <a:ext cx="1418130" cy="276999"/>
          </a:xfrm>
          <a:prstGeom prst="rect">
            <a:avLst/>
          </a:prstGeom>
          <a:noFill/>
        </p:spPr>
        <p:txBody>
          <a:bodyPr wrap="square" rtlCol="0">
            <a:spAutoFit/>
          </a:bodyPr>
          <a:lstStyle/>
          <a:p>
            <a:r>
              <a:rPr lang="fr-FR" sz="1200" dirty="0"/>
              <a:t>vacuole</a:t>
            </a:r>
          </a:p>
        </p:txBody>
      </p:sp>
      <p:sp>
        <p:nvSpPr>
          <p:cNvPr id="32" name="ZoneTexte 31">
            <a:extLst>
              <a:ext uri="{FF2B5EF4-FFF2-40B4-BE49-F238E27FC236}">
                <a16:creationId xmlns:a16="http://schemas.microsoft.com/office/drawing/2014/main" id="{6E9BF981-BECC-E737-B59F-10B9760DC1D1}"/>
              </a:ext>
            </a:extLst>
          </p:cNvPr>
          <p:cNvSpPr txBox="1"/>
          <p:nvPr/>
        </p:nvSpPr>
        <p:spPr>
          <a:xfrm>
            <a:off x="9503228" y="1538124"/>
            <a:ext cx="1418130" cy="276999"/>
          </a:xfrm>
          <a:prstGeom prst="rect">
            <a:avLst/>
          </a:prstGeom>
          <a:noFill/>
        </p:spPr>
        <p:txBody>
          <a:bodyPr wrap="square" rtlCol="0">
            <a:spAutoFit/>
          </a:bodyPr>
          <a:lstStyle/>
          <a:p>
            <a:r>
              <a:rPr lang="fr-FR" sz="1200" dirty="0"/>
              <a:t>plaste</a:t>
            </a:r>
          </a:p>
        </p:txBody>
      </p:sp>
      <p:cxnSp>
        <p:nvCxnSpPr>
          <p:cNvPr id="34" name="Connecteur droit avec flèche 33">
            <a:extLst>
              <a:ext uri="{FF2B5EF4-FFF2-40B4-BE49-F238E27FC236}">
                <a16:creationId xmlns:a16="http://schemas.microsoft.com/office/drawing/2014/main" id="{6B0CF5BB-9587-C3AF-0566-B7DC3C73DB42}"/>
              </a:ext>
            </a:extLst>
          </p:cNvPr>
          <p:cNvCxnSpPr>
            <a:stCxn id="32" idx="1"/>
          </p:cNvCxnSpPr>
          <p:nvPr/>
        </p:nvCxnSpPr>
        <p:spPr>
          <a:xfrm flipH="1" flipV="1">
            <a:off x="8860971" y="1676623"/>
            <a:ext cx="64225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ZoneTexte 34">
            <a:extLst>
              <a:ext uri="{FF2B5EF4-FFF2-40B4-BE49-F238E27FC236}">
                <a16:creationId xmlns:a16="http://schemas.microsoft.com/office/drawing/2014/main" id="{D44A12A1-3265-A1F9-2947-E36EAD5DF2C1}"/>
              </a:ext>
            </a:extLst>
          </p:cNvPr>
          <p:cNvSpPr txBox="1"/>
          <p:nvPr/>
        </p:nvSpPr>
        <p:spPr>
          <a:xfrm>
            <a:off x="9503228" y="3572625"/>
            <a:ext cx="1418130" cy="276999"/>
          </a:xfrm>
          <a:prstGeom prst="rect">
            <a:avLst/>
          </a:prstGeom>
          <a:noFill/>
        </p:spPr>
        <p:txBody>
          <a:bodyPr wrap="square" rtlCol="0">
            <a:spAutoFit/>
          </a:bodyPr>
          <a:lstStyle/>
          <a:p>
            <a:r>
              <a:rPr lang="fr-FR" sz="1200" dirty="0"/>
              <a:t>mitochondrie</a:t>
            </a:r>
          </a:p>
        </p:txBody>
      </p:sp>
      <p:cxnSp>
        <p:nvCxnSpPr>
          <p:cNvPr id="36" name="Connecteur droit avec flèche 35">
            <a:extLst>
              <a:ext uri="{FF2B5EF4-FFF2-40B4-BE49-F238E27FC236}">
                <a16:creationId xmlns:a16="http://schemas.microsoft.com/office/drawing/2014/main" id="{68C6C434-9BF5-9FC3-0A8E-90A75B2EBF78}"/>
              </a:ext>
            </a:extLst>
          </p:cNvPr>
          <p:cNvCxnSpPr>
            <a:cxnSpLocks/>
            <a:stCxn id="35" idx="1"/>
          </p:cNvCxnSpPr>
          <p:nvPr/>
        </p:nvCxnSpPr>
        <p:spPr>
          <a:xfrm flipH="1">
            <a:off x="8229600" y="3711125"/>
            <a:ext cx="12736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ZoneTexte 37">
            <a:extLst>
              <a:ext uri="{FF2B5EF4-FFF2-40B4-BE49-F238E27FC236}">
                <a16:creationId xmlns:a16="http://schemas.microsoft.com/office/drawing/2014/main" id="{C78C1594-7691-34EC-B624-B44ECC745A3D}"/>
              </a:ext>
            </a:extLst>
          </p:cNvPr>
          <p:cNvSpPr txBox="1"/>
          <p:nvPr/>
        </p:nvSpPr>
        <p:spPr>
          <a:xfrm>
            <a:off x="10045389" y="864957"/>
            <a:ext cx="1915886" cy="923330"/>
          </a:xfrm>
          <a:prstGeom prst="rect">
            <a:avLst/>
          </a:prstGeom>
          <a:noFill/>
        </p:spPr>
        <p:txBody>
          <a:bodyPr wrap="square" rtlCol="0">
            <a:spAutoFit/>
          </a:bodyPr>
          <a:lstStyle/>
          <a:p>
            <a:pPr algn="ctr"/>
            <a:r>
              <a:rPr lang="fr-FR" u="sng" dirty="0"/>
              <a:t>Document 2 </a:t>
            </a:r>
            <a:r>
              <a:rPr lang="fr-FR" dirty="0"/>
              <a:t>: Schéma d’une cellule végétale</a:t>
            </a:r>
          </a:p>
        </p:txBody>
      </p:sp>
      <p:sp>
        <p:nvSpPr>
          <p:cNvPr id="39" name="ZoneTexte 38">
            <a:extLst>
              <a:ext uri="{FF2B5EF4-FFF2-40B4-BE49-F238E27FC236}">
                <a16:creationId xmlns:a16="http://schemas.microsoft.com/office/drawing/2014/main" id="{23303684-075A-1DA7-93F9-5CBF7B237FE6}"/>
              </a:ext>
            </a:extLst>
          </p:cNvPr>
          <p:cNvSpPr txBox="1"/>
          <p:nvPr/>
        </p:nvSpPr>
        <p:spPr>
          <a:xfrm>
            <a:off x="1068264" y="3822804"/>
            <a:ext cx="2951485" cy="646331"/>
          </a:xfrm>
          <a:prstGeom prst="rect">
            <a:avLst/>
          </a:prstGeom>
          <a:solidFill>
            <a:schemeClr val="bg1"/>
          </a:solidFill>
        </p:spPr>
        <p:txBody>
          <a:bodyPr wrap="square" rtlCol="0">
            <a:spAutoFit/>
          </a:bodyPr>
          <a:lstStyle/>
          <a:p>
            <a:pPr algn="ctr"/>
            <a:r>
              <a:rPr lang="fr-FR" u="sng" dirty="0"/>
              <a:t>Document 1 </a:t>
            </a:r>
            <a:r>
              <a:rPr lang="fr-FR" dirty="0"/>
              <a:t>: Protocole de préparation de lame</a:t>
            </a:r>
          </a:p>
        </p:txBody>
      </p:sp>
      <p:sp>
        <p:nvSpPr>
          <p:cNvPr id="40" name="ZoneTexte 39">
            <a:extLst>
              <a:ext uri="{FF2B5EF4-FFF2-40B4-BE49-F238E27FC236}">
                <a16:creationId xmlns:a16="http://schemas.microsoft.com/office/drawing/2014/main" id="{DB445B93-7A8F-16FA-3279-5D221DF6E9E4}"/>
              </a:ext>
            </a:extLst>
          </p:cNvPr>
          <p:cNvSpPr txBox="1"/>
          <p:nvPr/>
        </p:nvSpPr>
        <p:spPr>
          <a:xfrm>
            <a:off x="2920365" y="4698344"/>
            <a:ext cx="5712006" cy="369332"/>
          </a:xfrm>
          <a:prstGeom prst="rect">
            <a:avLst/>
          </a:prstGeom>
          <a:noFill/>
        </p:spPr>
        <p:txBody>
          <a:bodyPr wrap="square" rtlCol="0">
            <a:spAutoFit/>
          </a:bodyPr>
          <a:lstStyle/>
          <a:p>
            <a:pPr algn="ctr"/>
            <a:r>
              <a:rPr lang="fr-FR" u="sng" dirty="0"/>
              <a:t>Document 3 </a:t>
            </a:r>
            <a:r>
              <a:rPr lang="fr-FR" dirty="0"/>
              <a:t>: Coloration de molécules organiques</a:t>
            </a:r>
          </a:p>
        </p:txBody>
      </p:sp>
    </p:spTree>
    <p:extLst>
      <p:ext uri="{BB962C8B-B14F-4D97-AF65-F5344CB8AC3E}">
        <p14:creationId xmlns:p14="http://schemas.microsoft.com/office/powerpoint/2010/main" val="88895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5E63A69-0518-35D2-69B2-1E0C563CE7BB}"/>
              </a:ext>
            </a:extLst>
          </p:cNvPr>
          <p:cNvSpPr txBox="1"/>
          <p:nvPr/>
        </p:nvSpPr>
        <p:spPr>
          <a:xfrm rot="16200000">
            <a:off x="-2759029" y="3162032"/>
            <a:ext cx="650272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dirty="0">
                <a:latin typeface="Chalkduster" panose="03050602040202020205" pitchFamily="66" charset="77"/>
              </a:rPr>
              <a:t>ATELIER N°4</a:t>
            </a:r>
          </a:p>
        </p:txBody>
      </p:sp>
      <p:sp>
        <p:nvSpPr>
          <p:cNvPr id="7" name="ZoneTexte 6">
            <a:extLst>
              <a:ext uri="{FF2B5EF4-FFF2-40B4-BE49-F238E27FC236}">
                <a16:creationId xmlns:a16="http://schemas.microsoft.com/office/drawing/2014/main" id="{87949F55-D343-B172-3046-FF2666E5C0CB}"/>
              </a:ext>
            </a:extLst>
          </p:cNvPr>
          <p:cNvSpPr txBox="1"/>
          <p:nvPr/>
        </p:nvSpPr>
        <p:spPr>
          <a:xfrm>
            <a:off x="1017269" y="172278"/>
            <a:ext cx="1081942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dirty="0">
                <a:latin typeface="Chalkduster" panose="03050602040202020205" pitchFamily="66" charset="77"/>
              </a:rPr>
              <a:t>Mise en réserve des produits de la photosynthèse</a:t>
            </a:r>
          </a:p>
        </p:txBody>
      </p:sp>
      <p:pic>
        <p:nvPicPr>
          <p:cNvPr id="10" name="Image 9">
            <a:extLst>
              <a:ext uri="{FF2B5EF4-FFF2-40B4-BE49-F238E27FC236}">
                <a16:creationId xmlns:a16="http://schemas.microsoft.com/office/drawing/2014/main" id="{C1D6EF95-E55A-00F9-349D-9C44B9EDDB53}"/>
              </a:ext>
            </a:extLst>
          </p:cNvPr>
          <p:cNvPicPr>
            <a:picLocks noChangeAspect="1"/>
          </p:cNvPicPr>
          <p:nvPr/>
        </p:nvPicPr>
        <p:blipFill>
          <a:blip r:embed="rId2"/>
          <a:stretch>
            <a:fillRect/>
          </a:stretch>
        </p:blipFill>
        <p:spPr>
          <a:xfrm>
            <a:off x="1698170" y="1052934"/>
            <a:ext cx="4297551" cy="5622073"/>
          </a:xfrm>
          <a:prstGeom prst="rect">
            <a:avLst/>
          </a:prstGeom>
        </p:spPr>
      </p:pic>
      <p:sp>
        <p:nvSpPr>
          <p:cNvPr id="11" name="ZoneTexte 10">
            <a:extLst>
              <a:ext uri="{FF2B5EF4-FFF2-40B4-BE49-F238E27FC236}">
                <a16:creationId xmlns:a16="http://schemas.microsoft.com/office/drawing/2014/main" id="{8F191D42-7279-AFE0-296B-49E1B91C7354}"/>
              </a:ext>
            </a:extLst>
          </p:cNvPr>
          <p:cNvSpPr txBox="1"/>
          <p:nvPr/>
        </p:nvSpPr>
        <p:spPr>
          <a:xfrm rot="16200000">
            <a:off x="-1624495" y="3552083"/>
            <a:ext cx="5805611"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400" dirty="0">
                <a:latin typeface="Chalkduster" panose="03050602040202020205" pitchFamily="66" charset="77"/>
              </a:rPr>
              <a:t>RESSOURCE COMPLÉMENTAIRE</a:t>
            </a:r>
          </a:p>
        </p:txBody>
      </p:sp>
      <p:pic>
        <p:nvPicPr>
          <p:cNvPr id="12" name="Image 11">
            <a:extLst>
              <a:ext uri="{FF2B5EF4-FFF2-40B4-BE49-F238E27FC236}">
                <a16:creationId xmlns:a16="http://schemas.microsoft.com/office/drawing/2014/main" id="{4FC1946C-A8D7-6AC3-25ED-C640AF2A44C8}"/>
              </a:ext>
            </a:extLst>
          </p:cNvPr>
          <p:cNvPicPr>
            <a:picLocks noChangeAspect="1"/>
          </p:cNvPicPr>
          <p:nvPr/>
        </p:nvPicPr>
        <p:blipFill>
          <a:blip r:embed="rId3"/>
          <a:stretch>
            <a:fillRect/>
          </a:stretch>
        </p:blipFill>
        <p:spPr>
          <a:xfrm>
            <a:off x="6196281" y="880110"/>
            <a:ext cx="4830948" cy="5795431"/>
          </a:xfrm>
          <a:prstGeom prst="rect">
            <a:avLst/>
          </a:prstGeom>
        </p:spPr>
      </p:pic>
    </p:spTree>
    <p:extLst>
      <p:ext uri="{BB962C8B-B14F-4D97-AF65-F5344CB8AC3E}">
        <p14:creationId xmlns:p14="http://schemas.microsoft.com/office/powerpoint/2010/main" val="105257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A254CF7-51E6-339D-CA82-BEC45D06CE41}"/>
              </a:ext>
            </a:extLst>
          </p:cNvPr>
          <p:cNvSpPr txBox="1"/>
          <p:nvPr/>
        </p:nvSpPr>
        <p:spPr>
          <a:xfrm rot="16200000">
            <a:off x="-2759029" y="3162032"/>
            <a:ext cx="650272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800" dirty="0">
                <a:latin typeface="Chalkduster" panose="03050602040202020205" pitchFamily="66" charset="77"/>
              </a:rPr>
              <a:t>ATELIER N°5</a:t>
            </a:r>
          </a:p>
        </p:txBody>
      </p:sp>
      <p:sp>
        <p:nvSpPr>
          <p:cNvPr id="4" name="ZoneTexte 3">
            <a:extLst>
              <a:ext uri="{FF2B5EF4-FFF2-40B4-BE49-F238E27FC236}">
                <a16:creationId xmlns:a16="http://schemas.microsoft.com/office/drawing/2014/main" id="{78FEE6B5-A5EA-FDAF-079E-9ADA0DF8C247}"/>
              </a:ext>
            </a:extLst>
          </p:cNvPr>
          <p:cNvSpPr txBox="1"/>
          <p:nvPr/>
        </p:nvSpPr>
        <p:spPr>
          <a:xfrm>
            <a:off x="1017269" y="172278"/>
            <a:ext cx="1081942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dirty="0">
                <a:latin typeface="Chalkduster" panose="03050602040202020205" pitchFamily="66" charset="77"/>
              </a:rPr>
              <a:t>Mise en évidence de l’action des tanins (produits secondaires de la photosynthèse)</a:t>
            </a:r>
          </a:p>
        </p:txBody>
      </p:sp>
      <p:graphicFrame>
        <p:nvGraphicFramePr>
          <p:cNvPr id="5" name="Tableau 12">
            <a:extLst>
              <a:ext uri="{FF2B5EF4-FFF2-40B4-BE49-F238E27FC236}">
                <a16:creationId xmlns:a16="http://schemas.microsoft.com/office/drawing/2014/main" id="{7185D79A-7CE6-4068-F593-DCFF37CA709F}"/>
              </a:ext>
            </a:extLst>
          </p:cNvPr>
          <p:cNvGraphicFramePr>
            <a:graphicFrameLocks noGrp="1"/>
          </p:cNvGraphicFramePr>
          <p:nvPr>
            <p:extLst>
              <p:ext uri="{D42A27DB-BD31-4B8C-83A1-F6EECF244321}">
                <p14:modId xmlns:p14="http://schemas.microsoft.com/office/powerpoint/2010/main" val="1015620874"/>
              </p:ext>
            </p:extLst>
          </p:nvPr>
        </p:nvGraphicFramePr>
        <p:xfrm>
          <a:off x="1024257" y="1331240"/>
          <a:ext cx="10812432" cy="1643253"/>
        </p:xfrm>
        <a:graphic>
          <a:graphicData uri="http://schemas.openxmlformats.org/drawingml/2006/table">
            <a:tbl>
              <a:tblPr firstRow="1" bandRow="1">
                <a:tableStyleId>{72833802-FEF1-4C79-8D5D-14CF1EAF98D9}</a:tableStyleId>
              </a:tblPr>
              <a:tblGrid>
                <a:gridCol w="10812432">
                  <a:extLst>
                    <a:ext uri="{9D8B030D-6E8A-4147-A177-3AD203B41FA5}">
                      <a16:colId xmlns:a16="http://schemas.microsoft.com/office/drawing/2014/main" val="2770092743"/>
                    </a:ext>
                  </a:extLst>
                </a:gridCol>
              </a:tblGrid>
              <a:tr h="282754">
                <a:tc>
                  <a:txBody>
                    <a:bodyPr/>
                    <a:lstStyle/>
                    <a:p>
                      <a:pPr algn="ctr"/>
                      <a:r>
                        <a:rPr lang="fr-FR" sz="1400" dirty="0"/>
                        <a:t>CONTEXTE</a:t>
                      </a:r>
                    </a:p>
                  </a:txBody>
                  <a:tcPr/>
                </a:tc>
                <a:extLst>
                  <a:ext uri="{0D108BD9-81ED-4DB2-BD59-A6C34878D82A}">
                    <a16:rowId xmlns:a16="http://schemas.microsoft.com/office/drawing/2014/main" val="2729729537"/>
                  </a:ext>
                </a:extLst>
              </a:tr>
              <a:tr h="1086207">
                <a:tc>
                  <a:txBody>
                    <a:bodyPr/>
                    <a:lstStyle/>
                    <a:p>
                      <a:pPr algn="just">
                        <a:lnSpc>
                          <a:spcPct val="150000"/>
                        </a:lnSpc>
                      </a:pPr>
                      <a:r>
                        <a:rPr lang="fr-FR" sz="1400" dirty="0"/>
                        <a:t>Les plantes sont des organismes autotrophes pour le carbone, c’est-à-dire qu’elles sont capables de produire leur molécule organiques à partir de carbone minéral, ainsi toutes la biomasse produite par les plantes est produite par la photosynthèse. Les tanins sont des polyphénols hydrosolubles qui peuvent être présentes dans les graines de certaines plantes tels que le raisin.</a:t>
                      </a:r>
                    </a:p>
                    <a:p>
                      <a:pPr algn="just">
                        <a:lnSpc>
                          <a:spcPct val="150000"/>
                        </a:lnSpc>
                      </a:pPr>
                      <a:r>
                        <a:rPr lang="fr-FR" sz="1400" b="1" dirty="0"/>
                        <a:t>On cherche ici à montrer que les pépins de raisin contiennent des tanins et que ces molécules dissuadent les animaux de les consommer.</a:t>
                      </a:r>
                    </a:p>
                  </a:txBody>
                  <a:tcPr/>
                </a:tc>
                <a:extLst>
                  <a:ext uri="{0D108BD9-81ED-4DB2-BD59-A6C34878D82A}">
                    <a16:rowId xmlns:a16="http://schemas.microsoft.com/office/drawing/2014/main" val="3397386656"/>
                  </a:ext>
                </a:extLst>
              </a:tr>
            </a:tbl>
          </a:graphicData>
        </a:graphic>
      </p:graphicFrame>
      <p:graphicFrame>
        <p:nvGraphicFramePr>
          <p:cNvPr id="6" name="Tableau 5">
            <a:extLst>
              <a:ext uri="{FF2B5EF4-FFF2-40B4-BE49-F238E27FC236}">
                <a16:creationId xmlns:a16="http://schemas.microsoft.com/office/drawing/2014/main" id="{6552D0D4-17FA-AEAC-F950-F2E6A78DD2C3}"/>
              </a:ext>
            </a:extLst>
          </p:cNvPr>
          <p:cNvGraphicFramePr>
            <a:graphicFrameLocks noGrp="1"/>
          </p:cNvGraphicFramePr>
          <p:nvPr>
            <p:extLst>
              <p:ext uri="{D42A27DB-BD31-4B8C-83A1-F6EECF244321}">
                <p14:modId xmlns:p14="http://schemas.microsoft.com/office/powerpoint/2010/main" val="791154388"/>
              </p:ext>
            </p:extLst>
          </p:nvPr>
        </p:nvGraphicFramePr>
        <p:xfrm>
          <a:off x="1017269" y="3179348"/>
          <a:ext cx="10812432" cy="3127923"/>
        </p:xfrm>
        <a:graphic>
          <a:graphicData uri="http://schemas.openxmlformats.org/drawingml/2006/table">
            <a:tbl>
              <a:tblPr firstRow="1" firstCol="1" bandRow="1">
                <a:tableStyleId>{9DCAF9ED-07DC-4A11-8D7F-57B35C25682E}</a:tableStyleId>
              </a:tblPr>
              <a:tblGrid>
                <a:gridCol w="10812432">
                  <a:extLst>
                    <a:ext uri="{9D8B030D-6E8A-4147-A177-3AD203B41FA5}">
                      <a16:colId xmlns:a16="http://schemas.microsoft.com/office/drawing/2014/main" val="1334350324"/>
                    </a:ext>
                  </a:extLst>
                </a:gridCol>
              </a:tblGrid>
              <a:tr h="257598">
                <a:tc>
                  <a:txBody>
                    <a:bodyPr/>
                    <a:lstStyle/>
                    <a:p>
                      <a:pPr algn="ctr">
                        <a:lnSpc>
                          <a:spcPct val="150000"/>
                        </a:lnSpc>
                      </a:pPr>
                      <a:r>
                        <a:rPr lang="fr-FR" sz="1400" dirty="0">
                          <a:effectLst/>
                        </a:rPr>
                        <a:t>CONSIGNES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6857714"/>
                  </a:ext>
                </a:extLst>
              </a:tr>
              <a:tr h="257598">
                <a:tc>
                  <a:txBody>
                    <a:bodyPr/>
                    <a:lstStyle/>
                    <a:p>
                      <a:pPr algn="just">
                        <a:lnSpc>
                          <a:spcPct val="150000"/>
                        </a:lnSpc>
                        <a:spcBef>
                          <a:spcPts val="600"/>
                        </a:spcBef>
                        <a:spcAft>
                          <a:spcPts val="600"/>
                        </a:spcAft>
                      </a:pPr>
                      <a:r>
                        <a:rPr lang="fr-FR" sz="1400" dirty="0">
                          <a:effectLst/>
                        </a:rPr>
                        <a:t>Partie A : Appropriation du contexte, proposition d’une stratégie et activité pratique (durée recommandée : 20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596662"/>
                  </a:ext>
                </a:extLst>
              </a:tr>
              <a:tr h="832319">
                <a:tc>
                  <a:txBody>
                    <a:bodyPr/>
                    <a:lstStyle/>
                    <a:p>
                      <a:pPr algn="just">
                        <a:lnSpc>
                          <a:spcPct val="150000"/>
                        </a:lnSpc>
                      </a:pPr>
                      <a:r>
                        <a:rPr lang="fr-FR" sz="1400" dirty="0">
                          <a:effectLst/>
                        </a:rPr>
                        <a:t>Élaborer </a:t>
                      </a:r>
                      <a:r>
                        <a:rPr lang="fr-FR" sz="1400" b="0" dirty="0">
                          <a:effectLst/>
                        </a:rPr>
                        <a:t>une stratégie de résolution afin de mettre en évidence la présence de tanins dans les pépins de raisin ainsi que leur capacité à faire précipiter les protéines.</a:t>
                      </a:r>
                      <a:endParaRPr lang="fr-FR" sz="1400" dirty="0">
                        <a:effectLst/>
                      </a:endParaRPr>
                    </a:p>
                    <a:p>
                      <a:pPr algn="ctr">
                        <a:lnSpc>
                          <a:spcPct val="150000"/>
                        </a:lnSpc>
                      </a:pPr>
                      <a:r>
                        <a:rPr lang="fr-FR" sz="1400" dirty="0">
                          <a:effectLst/>
                        </a:rPr>
                        <a:t>Appeler l’examinateur pour validation de votre proposition à l’oral. </a:t>
                      </a:r>
                    </a:p>
                    <a:p>
                      <a:pPr algn="just">
                        <a:lnSpc>
                          <a:spcPct val="150000"/>
                        </a:lnSpc>
                      </a:pPr>
                      <a:r>
                        <a:rPr lang="fr-FR" sz="1400" dirty="0">
                          <a:effectLst/>
                        </a:rPr>
                        <a:t>Mettre en œuvre </a:t>
                      </a:r>
                      <a:r>
                        <a:rPr lang="fr-FR" sz="1400" b="0" dirty="0">
                          <a:effectLst/>
                        </a:rPr>
                        <a:t>le protocole.</a:t>
                      </a:r>
                    </a:p>
                  </a:txBody>
                  <a:tcPr marL="68580" marR="68580" marT="0" marB="0"/>
                </a:tc>
                <a:extLst>
                  <a:ext uri="{0D108BD9-81ED-4DB2-BD59-A6C34878D82A}">
                    <a16:rowId xmlns:a16="http://schemas.microsoft.com/office/drawing/2014/main" val="1339077543"/>
                  </a:ext>
                </a:extLst>
              </a:tr>
              <a:tr h="257598">
                <a:tc>
                  <a:txBody>
                    <a:bodyPr/>
                    <a:lstStyle/>
                    <a:p>
                      <a:pPr algn="just">
                        <a:lnSpc>
                          <a:spcPct val="150000"/>
                        </a:lnSpc>
                        <a:spcBef>
                          <a:spcPts val="600"/>
                        </a:spcBef>
                        <a:spcAft>
                          <a:spcPts val="600"/>
                        </a:spcAft>
                      </a:pPr>
                      <a:r>
                        <a:rPr lang="fr-FR" sz="1400" dirty="0">
                          <a:effectLst/>
                        </a:rPr>
                        <a:t>Partie B : Communication et interprétation des résultats ; conclusion (durée recommandée : 25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4769297"/>
                  </a:ext>
                </a:extLst>
              </a:tr>
              <a:tr h="1020231">
                <a:tc>
                  <a:txBody>
                    <a:bodyPr/>
                    <a:lstStyle/>
                    <a:p>
                      <a:pPr algn="just">
                        <a:lnSpc>
                          <a:spcPct val="150000"/>
                        </a:lnSpc>
                      </a:pPr>
                      <a:r>
                        <a:rPr lang="fr-FR" sz="1400" dirty="0">
                          <a:effectLst/>
                        </a:rPr>
                        <a:t> Présenter </a:t>
                      </a:r>
                      <a:r>
                        <a:rPr lang="fr-FR" sz="1400" b="0" dirty="0">
                          <a:effectLst/>
                        </a:rPr>
                        <a:t>et</a:t>
                      </a:r>
                      <a:r>
                        <a:rPr lang="fr-FR" sz="1400" dirty="0">
                          <a:effectLst/>
                        </a:rPr>
                        <a:t> traiter </a:t>
                      </a:r>
                      <a:r>
                        <a:rPr lang="fr-FR" sz="1400" b="0" dirty="0">
                          <a:effectLst/>
                        </a:rPr>
                        <a:t>les résultats obtenus dans votre diaporama et les </a:t>
                      </a:r>
                      <a:r>
                        <a:rPr lang="fr-FR" sz="1400" b="1" dirty="0">
                          <a:effectLst/>
                        </a:rPr>
                        <a:t>interpréter</a:t>
                      </a:r>
                      <a:r>
                        <a:rPr lang="fr-FR" sz="1400" b="0" dirty="0">
                          <a:effectLst/>
                        </a:rPr>
                        <a:t>. </a:t>
                      </a:r>
                    </a:p>
                    <a:p>
                      <a:pPr algn="ctr">
                        <a:lnSpc>
                          <a:spcPct val="150000"/>
                        </a:lnSpc>
                      </a:pPr>
                      <a:r>
                        <a:rPr lang="fr-FR" sz="1400" dirty="0">
                          <a:effectLst/>
                        </a:rPr>
                        <a:t>Appeler l’examinateur pour vérifier de votre production et éventuellement obtenir une ressource complémentaire </a:t>
                      </a:r>
                    </a:p>
                    <a:p>
                      <a:pPr algn="just">
                        <a:lnSpc>
                          <a:spcPct val="150000"/>
                        </a:lnSpc>
                      </a:pPr>
                      <a:r>
                        <a:rPr lang="fr-FR" sz="1400" dirty="0">
                          <a:effectLst/>
                        </a:rPr>
                        <a:t>Conclure, </a:t>
                      </a:r>
                      <a:r>
                        <a:rPr lang="fr-FR" sz="1400" b="0" dirty="0">
                          <a:effectLst/>
                        </a:rPr>
                        <a:t>à partir de l’ensemble des données, sur le rôle des métabolites secondaires (dont les tanins) sur la reproduction des plantes à fleurs.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6770613"/>
                  </a:ext>
                </a:extLst>
              </a:tr>
            </a:tbl>
          </a:graphicData>
        </a:graphic>
      </p:graphicFrame>
    </p:spTree>
    <p:extLst>
      <p:ext uri="{BB962C8B-B14F-4D97-AF65-F5344CB8AC3E}">
        <p14:creationId xmlns:p14="http://schemas.microsoft.com/office/powerpoint/2010/main" val="19798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A254CF7-51E6-339D-CA82-BEC45D06CE41}"/>
              </a:ext>
            </a:extLst>
          </p:cNvPr>
          <p:cNvSpPr txBox="1"/>
          <p:nvPr/>
        </p:nvSpPr>
        <p:spPr>
          <a:xfrm rot="16200000">
            <a:off x="-2759029" y="3162032"/>
            <a:ext cx="650272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800" dirty="0">
                <a:latin typeface="Chalkduster" panose="03050602040202020205" pitchFamily="66" charset="77"/>
              </a:rPr>
              <a:t>ATELIER N°5</a:t>
            </a:r>
          </a:p>
        </p:txBody>
      </p:sp>
      <p:sp>
        <p:nvSpPr>
          <p:cNvPr id="4" name="ZoneTexte 3">
            <a:extLst>
              <a:ext uri="{FF2B5EF4-FFF2-40B4-BE49-F238E27FC236}">
                <a16:creationId xmlns:a16="http://schemas.microsoft.com/office/drawing/2014/main" id="{78FEE6B5-A5EA-FDAF-079E-9ADA0DF8C247}"/>
              </a:ext>
            </a:extLst>
          </p:cNvPr>
          <p:cNvSpPr txBox="1"/>
          <p:nvPr/>
        </p:nvSpPr>
        <p:spPr>
          <a:xfrm>
            <a:off x="1017269" y="172278"/>
            <a:ext cx="1081942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dirty="0">
                <a:latin typeface="Chalkduster" panose="03050602040202020205" pitchFamily="66" charset="77"/>
              </a:rPr>
              <a:t>Mise en évidence de l’action des tanins (produits secondaires de la photosynthèse)</a:t>
            </a:r>
          </a:p>
        </p:txBody>
      </p:sp>
      <p:graphicFrame>
        <p:nvGraphicFramePr>
          <p:cNvPr id="2" name="Tableau 12">
            <a:extLst>
              <a:ext uri="{FF2B5EF4-FFF2-40B4-BE49-F238E27FC236}">
                <a16:creationId xmlns:a16="http://schemas.microsoft.com/office/drawing/2014/main" id="{3A95FD2D-9AF0-8324-4354-4E2F29C8F619}"/>
              </a:ext>
            </a:extLst>
          </p:cNvPr>
          <p:cNvGraphicFramePr>
            <a:graphicFrameLocks noGrp="1"/>
          </p:cNvGraphicFramePr>
          <p:nvPr>
            <p:extLst>
              <p:ext uri="{D42A27DB-BD31-4B8C-83A1-F6EECF244321}">
                <p14:modId xmlns:p14="http://schemas.microsoft.com/office/powerpoint/2010/main" val="3613232446"/>
              </p:ext>
            </p:extLst>
          </p:nvPr>
        </p:nvGraphicFramePr>
        <p:xfrm>
          <a:off x="1017269" y="1296730"/>
          <a:ext cx="10819420" cy="5264349"/>
        </p:xfrm>
        <a:graphic>
          <a:graphicData uri="http://schemas.openxmlformats.org/drawingml/2006/table">
            <a:tbl>
              <a:tblPr firstRow="1" bandRow="1">
                <a:tableStyleId>{72833802-FEF1-4C79-8D5D-14CF1EAF98D9}</a:tableStyleId>
              </a:tblPr>
              <a:tblGrid>
                <a:gridCol w="3966211">
                  <a:extLst>
                    <a:ext uri="{9D8B030D-6E8A-4147-A177-3AD203B41FA5}">
                      <a16:colId xmlns:a16="http://schemas.microsoft.com/office/drawing/2014/main" val="2770092743"/>
                    </a:ext>
                  </a:extLst>
                </a:gridCol>
                <a:gridCol w="3598369">
                  <a:extLst>
                    <a:ext uri="{9D8B030D-6E8A-4147-A177-3AD203B41FA5}">
                      <a16:colId xmlns:a16="http://schemas.microsoft.com/office/drawing/2014/main" val="3596925312"/>
                    </a:ext>
                  </a:extLst>
                </a:gridCol>
                <a:gridCol w="3254840">
                  <a:extLst>
                    <a:ext uri="{9D8B030D-6E8A-4147-A177-3AD203B41FA5}">
                      <a16:colId xmlns:a16="http://schemas.microsoft.com/office/drawing/2014/main" val="1069776371"/>
                    </a:ext>
                  </a:extLst>
                </a:gridCol>
              </a:tblGrid>
              <a:tr h="347163">
                <a:tc gridSpan="3">
                  <a:txBody>
                    <a:bodyPr/>
                    <a:lstStyle/>
                    <a:p>
                      <a:pPr algn="ctr"/>
                      <a:r>
                        <a:rPr lang="fr-FR" sz="1400" dirty="0"/>
                        <a:t>PROTOCOLE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29729537"/>
                  </a:ext>
                </a:extLst>
              </a:tr>
              <a:tr h="2298076">
                <a:tc>
                  <a:txBody>
                    <a:bodyPr/>
                    <a:lstStyle/>
                    <a:p>
                      <a:pPr algn="just">
                        <a:lnSpc>
                          <a:spcPct val="150000"/>
                        </a:lnSpc>
                      </a:pPr>
                      <a:r>
                        <a:rPr lang="fr-FR" sz="1400" b="1" u="sng" dirty="0"/>
                        <a:t>Matériel :</a:t>
                      </a:r>
                    </a:p>
                    <a:p>
                      <a:pPr marL="457200" indent="-457200" algn="just">
                        <a:lnSpc>
                          <a:spcPct val="150000"/>
                        </a:lnSpc>
                        <a:buFont typeface="Arial" panose="020B0604020202020204" pitchFamily="34" charset="0"/>
                        <a:buChar char="•"/>
                      </a:pPr>
                      <a:r>
                        <a:rPr lang="fr-FR" sz="1400" dirty="0"/>
                        <a:t>Grains de raisin noir.</a:t>
                      </a:r>
                    </a:p>
                    <a:p>
                      <a:pPr marL="457200" indent="-457200" algn="just">
                        <a:lnSpc>
                          <a:spcPct val="150000"/>
                        </a:lnSpc>
                        <a:buFont typeface="Arial" panose="020B0604020202020204" pitchFamily="34" charset="0"/>
                        <a:buChar char="•"/>
                      </a:pPr>
                      <a:r>
                        <a:rPr lang="fr-FR" sz="1400" dirty="0"/>
                        <a:t>Solution protéique (albumine).</a:t>
                      </a:r>
                    </a:p>
                    <a:p>
                      <a:pPr marL="457200" indent="-457200" algn="just">
                        <a:lnSpc>
                          <a:spcPct val="150000"/>
                        </a:lnSpc>
                        <a:buFont typeface="Arial" panose="020B0604020202020204" pitchFamily="34" charset="0"/>
                        <a:buChar char="•"/>
                      </a:pPr>
                      <a:r>
                        <a:rPr lang="fr-FR" sz="1400" dirty="0"/>
                        <a:t>Boite de pétri.</a:t>
                      </a:r>
                    </a:p>
                    <a:p>
                      <a:pPr marL="457200" indent="-457200" algn="just">
                        <a:lnSpc>
                          <a:spcPct val="150000"/>
                        </a:lnSpc>
                        <a:buFont typeface="Arial" panose="020B0604020202020204" pitchFamily="34" charset="0"/>
                        <a:buChar char="•"/>
                      </a:pPr>
                      <a:r>
                        <a:rPr lang="fr-FR" sz="1400" dirty="0"/>
                        <a:t>Tube à essai.</a:t>
                      </a:r>
                    </a:p>
                    <a:p>
                      <a:pPr marL="457200" indent="-457200" algn="just">
                        <a:lnSpc>
                          <a:spcPct val="150000"/>
                        </a:lnSpc>
                        <a:buFont typeface="Arial" panose="020B0604020202020204" pitchFamily="34" charset="0"/>
                        <a:buChar char="•"/>
                      </a:pPr>
                      <a:r>
                        <a:rPr lang="fr-FR" sz="1400" dirty="0"/>
                        <a:t>Entonnoir</a:t>
                      </a:r>
                    </a:p>
                    <a:p>
                      <a:pPr marL="457200" indent="-457200" algn="just">
                        <a:lnSpc>
                          <a:spcPct val="150000"/>
                        </a:lnSpc>
                        <a:buFont typeface="Arial" panose="020B0604020202020204" pitchFamily="34" charset="0"/>
                        <a:buChar char="•"/>
                      </a:pPr>
                      <a:r>
                        <a:rPr lang="fr-FR" sz="1400" dirty="0"/>
                        <a:t>Gaze</a:t>
                      </a:r>
                    </a:p>
                    <a:p>
                      <a:pPr marL="457200" indent="-457200" algn="just">
                        <a:lnSpc>
                          <a:spcPct val="150000"/>
                        </a:lnSpc>
                        <a:buFont typeface="Arial" panose="020B0604020202020204" pitchFamily="34" charset="0"/>
                        <a:buChar char="•"/>
                      </a:pPr>
                      <a:r>
                        <a:rPr lang="fr-FR" sz="1400" dirty="0"/>
                        <a:t>Pipette</a:t>
                      </a:r>
                    </a:p>
                    <a:p>
                      <a:pPr marL="457200" indent="-457200" algn="just">
                        <a:lnSpc>
                          <a:spcPct val="150000"/>
                        </a:lnSpc>
                        <a:buFont typeface="Arial" panose="020B0604020202020204" pitchFamily="34" charset="0"/>
                        <a:buChar char="•"/>
                      </a:pPr>
                      <a:r>
                        <a:rPr lang="fr-FR" sz="1400" dirty="0"/>
                        <a:t>Verrerie de laboratoire.</a:t>
                      </a:r>
                    </a:p>
                    <a:p>
                      <a:pPr marL="457200" indent="-457200" algn="just">
                        <a:lnSpc>
                          <a:spcPct val="150000"/>
                        </a:lnSpc>
                        <a:buFont typeface="Arial" panose="020B0604020202020204" pitchFamily="34" charset="0"/>
                        <a:buChar char="•"/>
                      </a:pP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pPr>
                      <a:r>
                        <a:rPr lang="fr-FR" sz="1400" dirty="0"/>
                        <a:t>Afin de mettre en évidence la présence de tanins dans les pépins de raisin noir ainsi que leur capacité à faire précipiter les protéines :</a:t>
                      </a:r>
                    </a:p>
                    <a:p>
                      <a:pPr algn="just">
                        <a:lnSpc>
                          <a:spcPct val="150000"/>
                        </a:lnSpc>
                      </a:pPr>
                      <a:endParaRPr lang="fr-FR" sz="1400" b="1" dirty="0"/>
                    </a:p>
                    <a:p>
                      <a:pPr marL="342900" indent="-342900" algn="just">
                        <a:lnSpc>
                          <a:spcPct val="150000"/>
                        </a:lnSpc>
                        <a:buFont typeface="Arial" panose="020B0604020202020204" pitchFamily="34" charset="0"/>
                        <a:buChar char="•"/>
                      </a:pPr>
                      <a:r>
                        <a:rPr lang="fr-FR" sz="1400" b="1" dirty="0"/>
                        <a:t>Réalisez une extraction de tanins.</a:t>
                      </a:r>
                    </a:p>
                    <a:p>
                      <a:pPr marL="342900" indent="-342900" algn="just">
                        <a:lnSpc>
                          <a:spcPct val="150000"/>
                        </a:lnSpc>
                        <a:buFont typeface="Arial" panose="020B0604020202020204" pitchFamily="34" charset="0"/>
                        <a:buChar char="•"/>
                      </a:pPr>
                      <a:r>
                        <a:rPr lang="fr-FR" sz="1400" b="1" dirty="0"/>
                        <a:t>Testez les propriétés de votre extraction par rapport aux protéines.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97386656"/>
                  </a:ext>
                </a:extLst>
              </a:tr>
              <a:tr h="1319261">
                <a:tc>
                  <a:txBody>
                    <a:bodyPr/>
                    <a:lstStyle/>
                    <a:p>
                      <a:pPr marL="0" indent="0" algn="ctr">
                        <a:lnSpc>
                          <a:spcPct val="150000"/>
                        </a:lnSpc>
                        <a:buFont typeface="Arial" panose="020B0604020202020204" pitchFamily="34" charset="0"/>
                        <a:buNone/>
                      </a:pPr>
                      <a:r>
                        <a:rPr lang="fr-FR" sz="1400" b="1" dirty="0">
                          <a:solidFill>
                            <a:srgbClr val="0070C0"/>
                          </a:solidFill>
                        </a:rPr>
                        <a:t>SÉCURITÉ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dirty="0">
                          <a:solidFill>
                            <a:srgbClr val="0070C0"/>
                          </a:solidFill>
                          <a:effectLst>
                            <a:outerShdw blurRad="38100" dist="38100" dir="2700000" algn="tl">
                              <a:srgbClr val="000000">
                                <a:alpha val="43137"/>
                              </a:srgbClr>
                            </a:outerShdw>
                          </a:effectLst>
                        </a:rPr>
                        <a:t>PRÉCAUTIONS DE LA MANIPULATION : </a:t>
                      </a:r>
                    </a:p>
                    <a:p>
                      <a:pPr algn="ctr">
                        <a:lnSpc>
                          <a:spcPct val="150000"/>
                        </a:lnSpc>
                      </a:pPr>
                      <a:endParaRPr lang="fr-FR" sz="1400" dirty="0">
                        <a:solidFill>
                          <a:srgbClr val="0070C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b="1" dirty="0">
                          <a:solidFill>
                            <a:srgbClr val="0070C0"/>
                          </a:solidFill>
                          <a:effectLst>
                            <a:outerShdw blurRad="38100" dist="38100" dir="2700000" algn="tl">
                              <a:srgbClr val="000000">
                                <a:alpha val="43137"/>
                              </a:srgbClr>
                            </a:outerShdw>
                          </a:effectLst>
                        </a:rPr>
                        <a:t>DISPOSITIF D’ACQUISITION ET DE TRAITEMENT D’IMAGE (si disponible)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28712"/>
                  </a:ext>
                </a:extLst>
              </a:tr>
            </a:tbl>
          </a:graphicData>
        </a:graphic>
      </p:graphicFrame>
      <p:pic>
        <p:nvPicPr>
          <p:cNvPr id="7" name="Image 6">
            <a:extLst>
              <a:ext uri="{FF2B5EF4-FFF2-40B4-BE49-F238E27FC236}">
                <a16:creationId xmlns:a16="http://schemas.microsoft.com/office/drawing/2014/main" id="{56CCBC1E-B47E-67CF-4A15-A090EC8101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28854" y="5386022"/>
            <a:ext cx="942975" cy="942975"/>
          </a:xfrm>
          <a:prstGeom prst="rect">
            <a:avLst/>
          </a:prstGeom>
          <a:ln/>
        </p:spPr>
        <p:style>
          <a:lnRef idx="2">
            <a:schemeClr val="accent5"/>
          </a:lnRef>
          <a:fillRef idx="1">
            <a:schemeClr val="lt1"/>
          </a:fillRef>
          <a:effectRef idx="0">
            <a:schemeClr val="accent5"/>
          </a:effectRef>
          <a:fontRef idx="minor">
            <a:schemeClr val="dk1"/>
          </a:fontRef>
        </p:style>
      </p:pic>
      <p:pic>
        <p:nvPicPr>
          <p:cNvPr id="8" name="Image 7">
            <a:extLst>
              <a:ext uri="{FF2B5EF4-FFF2-40B4-BE49-F238E27FC236}">
                <a16:creationId xmlns:a16="http://schemas.microsoft.com/office/drawing/2014/main" id="{D77B7683-BF00-7765-F9D0-F055D57C028A}"/>
              </a:ext>
            </a:extLst>
          </p:cNvPr>
          <p:cNvPicPr>
            <a:picLocks noChangeAspect="1"/>
          </p:cNvPicPr>
          <p:nvPr/>
        </p:nvPicPr>
        <p:blipFill>
          <a:blip r:embed="rId3"/>
          <a:stretch>
            <a:fillRect/>
          </a:stretch>
        </p:blipFill>
        <p:spPr>
          <a:xfrm>
            <a:off x="9584902" y="5580332"/>
            <a:ext cx="1190006" cy="864614"/>
          </a:xfrm>
          <a:prstGeom prst="rect">
            <a:avLst/>
          </a:prstGeom>
        </p:spPr>
      </p:pic>
    </p:spTree>
    <p:extLst>
      <p:ext uri="{BB962C8B-B14F-4D97-AF65-F5344CB8AC3E}">
        <p14:creationId xmlns:p14="http://schemas.microsoft.com/office/powerpoint/2010/main" val="64083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4EC128-2ABE-4AE3-94CF-5BF8DAB8D14F}"/>
              </a:ext>
            </a:extLst>
          </p:cNvPr>
          <p:cNvSpPr txBox="1"/>
          <p:nvPr/>
        </p:nvSpPr>
        <p:spPr>
          <a:xfrm>
            <a:off x="955965" y="172278"/>
            <a:ext cx="1081942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800" dirty="0">
                <a:latin typeface="Chalkduster" panose="03050602040202020205" pitchFamily="66" charset="77"/>
              </a:rPr>
              <a:t>Etude des pigments photosynthétiques</a:t>
            </a:r>
          </a:p>
        </p:txBody>
      </p:sp>
      <p:sp>
        <p:nvSpPr>
          <p:cNvPr id="6" name="ZoneTexte 5">
            <a:extLst>
              <a:ext uri="{FF2B5EF4-FFF2-40B4-BE49-F238E27FC236}">
                <a16:creationId xmlns:a16="http://schemas.microsoft.com/office/drawing/2014/main" id="{35E81F28-0F1B-763C-6052-1F51BBA611DD}"/>
              </a:ext>
            </a:extLst>
          </p:cNvPr>
          <p:cNvSpPr txBox="1"/>
          <p:nvPr/>
        </p:nvSpPr>
        <p:spPr>
          <a:xfrm rot="16200000">
            <a:off x="-2759029" y="3162032"/>
            <a:ext cx="650272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800" dirty="0">
                <a:latin typeface="Chalkduster" panose="03050602040202020205" pitchFamily="66" charset="77"/>
              </a:rPr>
              <a:t>ATELIER N°1</a:t>
            </a:r>
          </a:p>
        </p:txBody>
      </p:sp>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2306562842"/>
              </p:ext>
            </p:extLst>
          </p:nvPr>
        </p:nvGraphicFramePr>
        <p:xfrm>
          <a:off x="955965" y="870722"/>
          <a:ext cx="10819420" cy="5584389"/>
        </p:xfrm>
        <a:graphic>
          <a:graphicData uri="http://schemas.openxmlformats.org/drawingml/2006/table">
            <a:tbl>
              <a:tblPr firstRow="1" bandRow="1">
                <a:tableStyleId>{912C8C85-51F0-491E-9774-3900AFEF0FD7}</a:tableStyleId>
              </a:tblPr>
              <a:tblGrid>
                <a:gridCol w="3962400">
                  <a:extLst>
                    <a:ext uri="{9D8B030D-6E8A-4147-A177-3AD203B41FA5}">
                      <a16:colId xmlns:a16="http://schemas.microsoft.com/office/drawing/2014/main" val="2770092743"/>
                    </a:ext>
                  </a:extLst>
                </a:gridCol>
                <a:gridCol w="3602180">
                  <a:extLst>
                    <a:ext uri="{9D8B030D-6E8A-4147-A177-3AD203B41FA5}">
                      <a16:colId xmlns:a16="http://schemas.microsoft.com/office/drawing/2014/main" val="3596925312"/>
                    </a:ext>
                  </a:extLst>
                </a:gridCol>
                <a:gridCol w="3254840">
                  <a:extLst>
                    <a:ext uri="{9D8B030D-6E8A-4147-A177-3AD203B41FA5}">
                      <a16:colId xmlns:a16="http://schemas.microsoft.com/office/drawing/2014/main" val="1069776371"/>
                    </a:ext>
                  </a:extLst>
                </a:gridCol>
              </a:tblGrid>
              <a:tr h="347163">
                <a:tc gridSpan="3">
                  <a:txBody>
                    <a:bodyPr/>
                    <a:lstStyle/>
                    <a:p>
                      <a:pPr algn="ctr"/>
                      <a:r>
                        <a:rPr lang="fr-FR" sz="1400" dirty="0"/>
                        <a:t>PROTOCOLE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29729537"/>
                  </a:ext>
                </a:extLst>
              </a:tr>
              <a:tr h="3520370">
                <a:tc>
                  <a:txBody>
                    <a:bodyPr/>
                    <a:lstStyle/>
                    <a:p>
                      <a:pPr algn="just">
                        <a:lnSpc>
                          <a:spcPct val="150000"/>
                        </a:lnSpc>
                      </a:pPr>
                      <a:r>
                        <a:rPr lang="fr-FR" sz="1400" b="1" u="sng" dirty="0"/>
                        <a:t>Matériel :</a:t>
                      </a:r>
                    </a:p>
                    <a:p>
                      <a:pPr marL="457200" indent="-457200" algn="just">
                        <a:lnSpc>
                          <a:spcPct val="150000"/>
                        </a:lnSpc>
                        <a:buFont typeface="Arial" panose="020B0604020202020204" pitchFamily="34" charset="0"/>
                        <a:buChar char="•"/>
                      </a:pPr>
                      <a:r>
                        <a:rPr lang="fr-FR" sz="1400" dirty="0"/>
                        <a:t>Feuilles de Prunus rouge</a:t>
                      </a:r>
                    </a:p>
                    <a:p>
                      <a:pPr marL="457200" indent="-457200" algn="just">
                        <a:lnSpc>
                          <a:spcPct val="150000"/>
                        </a:lnSpc>
                        <a:buFont typeface="Arial" panose="020B0604020202020204" pitchFamily="34" charset="0"/>
                        <a:buChar char="•"/>
                      </a:pPr>
                      <a:r>
                        <a:rPr lang="fr-FR" sz="1400" dirty="0"/>
                        <a:t>Agitateur en verre</a:t>
                      </a:r>
                    </a:p>
                    <a:p>
                      <a:pPr marL="457200" indent="-457200" algn="just">
                        <a:lnSpc>
                          <a:spcPct val="150000"/>
                        </a:lnSpc>
                        <a:buFont typeface="Arial" panose="020B0604020202020204" pitchFamily="34" charset="0"/>
                        <a:buChar char="•"/>
                      </a:pPr>
                      <a:r>
                        <a:rPr lang="fr-FR" sz="1400" dirty="0"/>
                        <a:t>Papier </a:t>
                      </a:r>
                      <a:r>
                        <a:rPr lang="fr-FR" sz="1400" dirty="0" err="1"/>
                        <a:t>Whatman</a:t>
                      </a:r>
                      <a:endParaRPr lang="fr-FR" sz="1400" dirty="0"/>
                    </a:p>
                    <a:p>
                      <a:pPr marL="457200" indent="-457200" algn="just">
                        <a:lnSpc>
                          <a:spcPct val="150000"/>
                        </a:lnSpc>
                        <a:buFont typeface="Arial" panose="020B0604020202020204" pitchFamily="34" charset="0"/>
                        <a:buChar char="•"/>
                      </a:pPr>
                      <a:r>
                        <a:rPr lang="fr-FR" sz="1400" dirty="0"/>
                        <a:t>Sèche cheveux</a:t>
                      </a:r>
                    </a:p>
                    <a:p>
                      <a:pPr marL="457200" indent="-457200" algn="just">
                        <a:lnSpc>
                          <a:spcPct val="150000"/>
                        </a:lnSpc>
                        <a:buFont typeface="Arial" panose="020B0604020202020204" pitchFamily="34" charset="0"/>
                        <a:buChar char="•"/>
                      </a:pPr>
                      <a:r>
                        <a:rPr lang="fr-FR" sz="1400" dirty="0"/>
                        <a:t>Eluant (solution de migration)</a:t>
                      </a:r>
                    </a:p>
                    <a:p>
                      <a:pPr marL="457200" indent="-457200" algn="just">
                        <a:lnSpc>
                          <a:spcPct val="150000"/>
                        </a:lnSpc>
                        <a:buFont typeface="Arial" panose="020B0604020202020204" pitchFamily="34" charset="0"/>
                        <a:buChar char="•"/>
                      </a:pPr>
                      <a:r>
                        <a:rPr lang="fr-FR" sz="1400" dirty="0"/>
                        <a:t>Cuve à chromatographie (éprouvette 500 </a:t>
                      </a:r>
                      <a:r>
                        <a:rPr lang="fr-FR" sz="1400" dirty="0" err="1"/>
                        <a:t>mL</a:t>
                      </a:r>
                      <a:r>
                        <a:rPr lang="fr-FR" sz="1400" dirty="0"/>
                        <a:t>)</a:t>
                      </a:r>
                    </a:p>
                    <a:p>
                      <a:pPr marL="457200" indent="-457200" algn="just">
                        <a:lnSpc>
                          <a:spcPct val="150000"/>
                        </a:lnSpc>
                        <a:buFont typeface="Arial" panose="020B0604020202020204" pitchFamily="34" charset="0"/>
                        <a:buChar char="•"/>
                      </a:pPr>
                      <a:r>
                        <a:rPr lang="fr-FR" sz="1400" dirty="0"/>
                        <a:t>Cache noir (les pigments photosynthétiques peuvent être dégradés en présence de lumière).</a:t>
                      </a:r>
                    </a:p>
                    <a:p>
                      <a:pPr marL="457200" indent="-457200" algn="just">
                        <a:lnSpc>
                          <a:spcPct val="150000"/>
                        </a:lnSpc>
                        <a:buFont typeface="Arial" panose="020B0604020202020204" pitchFamily="34" charset="0"/>
                        <a:buChar char="•"/>
                      </a:pPr>
                      <a:r>
                        <a:rPr lang="fr-FR" sz="1400" dirty="0"/>
                        <a:t>Fiche protocole « chromatographie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pPr>
                      <a:r>
                        <a:rPr lang="fr-FR" sz="1400" dirty="0"/>
                        <a:t>Afin de déterminer si les feuilles rouges et les feuilles vertes contiennent les mêmes pigments photosynthétiques :</a:t>
                      </a:r>
                    </a:p>
                    <a:p>
                      <a:pPr algn="just">
                        <a:lnSpc>
                          <a:spcPct val="150000"/>
                        </a:lnSpc>
                      </a:pPr>
                      <a:endParaRPr lang="fr-FR" sz="1400" b="1" u="sng" dirty="0"/>
                    </a:p>
                    <a:p>
                      <a:pPr marL="457200" indent="-457200" algn="just">
                        <a:lnSpc>
                          <a:spcPct val="150000"/>
                        </a:lnSpc>
                        <a:buFont typeface="Arial" panose="020B0604020202020204" pitchFamily="34" charset="0"/>
                        <a:buChar char="•"/>
                      </a:pPr>
                      <a:r>
                        <a:rPr lang="fr-FR" sz="1400" b="1" dirty="0"/>
                        <a:t>Mettre en œuvre le protocole de chromatographie sur papier</a:t>
                      </a:r>
                      <a:endParaRPr lang="fr-FR" sz="1400"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97386656"/>
                  </a:ext>
                </a:extLst>
              </a:tr>
              <a:tr h="1319261">
                <a:tc>
                  <a:txBody>
                    <a:bodyPr/>
                    <a:lstStyle/>
                    <a:p>
                      <a:pPr marL="0" indent="0" algn="ctr">
                        <a:lnSpc>
                          <a:spcPct val="150000"/>
                        </a:lnSpc>
                        <a:buFont typeface="Arial" panose="020B0604020202020204" pitchFamily="34" charset="0"/>
                        <a:buNone/>
                      </a:pPr>
                      <a:r>
                        <a:rPr lang="fr-FR" sz="1400" b="1" dirty="0">
                          <a:solidFill>
                            <a:srgbClr val="0070C0"/>
                          </a:solidFill>
                        </a:rPr>
                        <a:t>SÉCURITÉ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pPr>
                      <a:r>
                        <a:rPr lang="fr-FR" sz="1400" dirty="0">
                          <a:solidFill>
                            <a:srgbClr val="0070C0"/>
                          </a:solidFill>
                          <a:effectLst>
                            <a:outerShdw blurRad="38100" dist="38100" dir="2700000" algn="tl">
                              <a:srgbClr val="000000">
                                <a:alpha val="43137"/>
                              </a:srgbClr>
                            </a:outerShdw>
                          </a:effectLst>
                        </a:rPr>
                        <a:t>PRÉCAUTIONS DE LA MANIPULATION : </a:t>
                      </a:r>
                    </a:p>
                    <a:p>
                      <a:pPr algn="ctr">
                        <a:lnSpc>
                          <a:spcPct val="150000"/>
                        </a:lnSpc>
                      </a:pPr>
                      <a:endParaRPr lang="fr-FR" sz="1400" dirty="0">
                        <a:solidFill>
                          <a:srgbClr val="0070C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pPr>
                      <a:r>
                        <a:rPr lang="fr-FR" sz="1400" b="1" dirty="0">
                          <a:solidFill>
                            <a:srgbClr val="0070C0"/>
                          </a:solidFill>
                          <a:effectLst>
                            <a:outerShdw blurRad="38100" dist="38100" dir="2700000" algn="tl">
                              <a:srgbClr val="000000">
                                <a:alpha val="43137"/>
                              </a:srgbClr>
                            </a:outerShdw>
                          </a:effectLst>
                        </a:rPr>
                        <a:t>DISPOSITIF D’ACQUISITION ET DE TRAITEMENT D’IMAGE (si disponible)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6928712"/>
                  </a:ext>
                </a:extLst>
              </a:tr>
            </a:tbl>
          </a:graphicData>
        </a:graphic>
      </p:graphicFrame>
      <p:pic>
        <p:nvPicPr>
          <p:cNvPr id="2" name="Image 1">
            <a:extLst>
              <a:ext uri="{FF2B5EF4-FFF2-40B4-BE49-F238E27FC236}">
                <a16:creationId xmlns:a16="http://schemas.microsoft.com/office/drawing/2014/main" id="{FA9B3036-337D-CF02-C8BF-DD181F83BF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3203" y="5280680"/>
            <a:ext cx="942975" cy="942975"/>
          </a:xfrm>
          <a:prstGeom prst="rect">
            <a:avLst/>
          </a:prstGeom>
          <a:ln/>
        </p:spPr>
        <p:style>
          <a:lnRef idx="2">
            <a:schemeClr val="accent6"/>
          </a:lnRef>
          <a:fillRef idx="1">
            <a:schemeClr val="lt1"/>
          </a:fillRef>
          <a:effectRef idx="0">
            <a:schemeClr val="accent6"/>
          </a:effectRef>
          <a:fontRef idx="minor">
            <a:schemeClr val="dk1"/>
          </a:fontRef>
        </p:style>
      </p:pic>
      <p:pic>
        <p:nvPicPr>
          <p:cNvPr id="4" name="Image 3">
            <a:extLst>
              <a:ext uri="{FF2B5EF4-FFF2-40B4-BE49-F238E27FC236}">
                <a16:creationId xmlns:a16="http://schemas.microsoft.com/office/drawing/2014/main" id="{1A61C59B-702C-4770-149B-E214A969999C}"/>
              </a:ext>
            </a:extLst>
          </p:cNvPr>
          <p:cNvPicPr>
            <a:picLocks noChangeAspect="1"/>
          </p:cNvPicPr>
          <p:nvPr/>
        </p:nvPicPr>
        <p:blipFill>
          <a:blip r:embed="rId3"/>
          <a:stretch>
            <a:fillRect/>
          </a:stretch>
        </p:blipFill>
        <p:spPr>
          <a:xfrm>
            <a:off x="7483190" y="5280681"/>
            <a:ext cx="942975" cy="942975"/>
          </a:xfrm>
          <a:prstGeom prst="rect">
            <a:avLst/>
          </a:prstGeom>
        </p:spPr>
        <p:style>
          <a:lnRef idx="2">
            <a:schemeClr val="accent6"/>
          </a:lnRef>
          <a:fillRef idx="1">
            <a:schemeClr val="lt1"/>
          </a:fillRef>
          <a:effectRef idx="0">
            <a:schemeClr val="accent6"/>
          </a:effectRef>
          <a:fontRef idx="minor">
            <a:schemeClr val="dk1"/>
          </a:fontRef>
        </p:style>
      </p:pic>
      <p:pic>
        <p:nvPicPr>
          <p:cNvPr id="5" name="Picture 2" descr="Pictogrammes en planche ISO 7010 &quot;Lunettes de protection obligatoires&quot; -  M004 | Seton FR">
            <a:extLst>
              <a:ext uri="{FF2B5EF4-FFF2-40B4-BE49-F238E27FC236}">
                <a16:creationId xmlns:a16="http://schemas.microsoft.com/office/drawing/2014/main" id="{4D393F98-2652-BC32-08C5-2B7CB5C7B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196" y="5280681"/>
            <a:ext cx="942976" cy="942976"/>
          </a:xfrm>
          <a:prstGeom prst="rect">
            <a:avLst/>
          </a:prstGeom>
        </p:spPr>
        <p:style>
          <a:lnRef idx="2">
            <a:schemeClr val="accent6"/>
          </a:lnRef>
          <a:fillRef idx="1">
            <a:schemeClr val="lt1"/>
          </a:fillRef>
          <a:effectRef idx="0">
            <a:schemeClr val="accent6"/>
          </a:effectRef>
          <a:fontRef idx="minor">
            <a:schemeClr val="dk1"/>
          </a:fontRef>
        </p:style>
      </p:pic>
      <p:pic>
        <p:nvPicPr>
          <p:cNvPr id="7" name="Image 6">
            <a:extLst>
              <a:ext uri="{FF2B5EF4-FFF2-40B4-BE49-F238E27FC236}">
                <a16:creationId xmlns:a16="http://schemas.microsoft.com/office/drawing/2014/main" id="{6FF613D6-11B4-1DCE-FB1B-78CD3AC97D7A}"/>
              </a:ext>
            </a:extLst>
          </p:cNvPr>
          <p:cNvPicPr>
            <a:picLocks noChangeAspect="1"/>
          </p:cNvPicPr>
          <p:nvPr/>
        </p:nvPicPr>
        <p:blipFill>
          <a:blip r:embed="rId5"/>
          <a:stretch>
            <a:fillRect/>
          </a:stretch>
        </p:blipFill>
        <p:spPr>
          <a:xfrm>
            <a:off x="1517796" y="5161147"/>
            <a:ext cx="2942359" cy="944991"/>
          </a:xfrm>
          <a:prstGeom prst="rect">
            <a:avLst/>
          </a:prstGeom>
        </p:spPr>
      </p:pic>
      <p:pic>
        <p:nvPicPr>
          <p:cNvPr id="8" name="Image 7">
            <a:extLst>
              <a:ext uri="{FF2B5EF4-FFF2-40B4-BE49-F238E27FC236}">
                <a16:creationId xmlns:a16="http://schemas.microsoft.com/office/drawing/2014/main" id="{1193BEA4-FFBA-6530-E6B4-393D36E918F0}"/>
              </a:ext>
            </a:extLst>
          </p:cNvPr>
          <p:cNvPicPr>
            <a:picLocks noChangeAspect="1"/>
          </p:cNvPicPr>
          <p:nvPr/>
        </p:nvPicPr>
        <p:blipFill>
          <a:blip r:embed="rId6"/>
          <a:stretch>
            <a:fillRect/>
          </a:stretch>
        </p:blipFill>
        <p:spPr>
          <a:xfrm>
            <a:off x="9531334" y="5458831"/>
            <a:ext cx="1297859" cy="942976"/>
          </a:xfrm>
          <a:prstGeom prst="rect">
            <a:avLst/>
          </a:prstGeom>
        </p:spPr>
      </p:pic>
    </p:spTree>
    <p:extLst>
      <p:ext uri="{BB962C8B-B14F-4D97-AF65-F5344CB8AC3E}">
        <p14:creationId xmlns:p14="http://schemas.microsoft.com/office/powerpoint/2010/main" val="277487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0">
            <a:extLst>
              <a:ext uri="{FF2B5EF4-FFF2-40B4-BE49-F238E27FC236}">
                <a16:creationId xmlns:a16="http://schemas.microsoft.com/office/drawing/2014/main" id="{D91F984B-0A05-D654-95E6-A65D5F36F041}"/>
              </a:ext>
            </a:extLst>
          </p:cNvPr>
          <p:cNvGraphicFramePr>
            <a:graphicFrameLocks noGrp="1"/>
          </p:cNvGraphicFramePr>
          <p:nvPr>
            <p:extLst>
              <p:ext uri="{D42A27DB-BD31-4B8C-83A1-F6EECF244321}">
                <p14:modId xmlns:p14="http://schemas.microsoft.com/office/powerpoint/2010/main" val="2073480263"/>
              </p:ext>
            </p:extLst>
          </p:nvPr>
        </p:nvGraphicFramePr>
        <p:xfrm>
          <a:off x="1017269" y="1392597"/>
          <a:ext cx="10819420" cy="2974975"/>
        </p:xfrm>
        <a:graphic>
          <a:graphicData uri="http://schemas.openxmlformats.org/drawingml/2006/table">
            <a:tbl>
              <a:tblPr firstRow="1" bandRow="1">
                <a:tableStyleId>{21E4AEA4-8DFA-4A89-87EB-49C32662AFE0}</a:tableStyleId>
              </a:tblPr>
              <a:tblGrid>
                <a:gridCol w="10819420">
                  <a:extLst>
                    <a:ext uri="{9D8B030D-6E8A-4147-A177-3AD203B41FA5}">
                      <a16:colId xmlns:a16="http://schemas.microsoft.com/office/drawing/2014/main" val="1553060543"/>
                    </a:ext>
                  </a:extLst>
                </a:gridCol>
              </a:tblGrid>
              <a:tr h="370840">
                <a:tc>
                  <a:txBody>
                    <a:bodyPr/>
                    <a:lstStyle/>
                    <a:p>
                      <a:pPr algn="ctr"/>
                      <a:r>
                        <a:rPr lang="fr-FR" sz="2400" dirty="0"/>
                        <a:t>FICHE PROTOCOLE « PRÉCIPITATION DE PROTÉINES »</a:t>
                      </a:r>
                    </a:p>
                  </a:txBody>
                  <a:tcPr/>
                </a:tc>
                <a:extLst>
                  <a:ext uri="{0D108BD9-81ED-4DB2-BD59-A6C34878D82A}">
                    <a16:rowId xmlns:a16="http://schemas.microsoft.com/office/drawing/2014/main" val="306128788"/>
                  </a:ext>
                </a:extLst>
              </a:tr>
              <a:tr h="370840">
                <a:tc>
                  <a:txBody>
                    <a:bodyPr/>
                    <a:lstStyle/>
                    <a:p>
                      <a:pPr marL="285750" indent="-285750" algn="ctr">
                        <a:lnSpc>
                          <a:spcPct val="150000"/>
                        </a:lnSpc>
                        <a:buFont typeface="Arial" panose="020B0604020202020204" pitchFamily="34" charset="0"/>
                        <a:buChar char="•"/>
                      </a:pPr>
                      <a:r>
                        <a:rPr lang="fr-FR" sz="1800" dirty="0">
                          <a:effectLst/>
                        </a:rPr>
                        <a:t>Déposer la même quantité d’albumine (protéine) dans les 2 boites de pétri</a:t>
                      </a:r>
                    </a:p>
                    <a:p>
                      <a:pPr marL="285750" indent="-285750" algn="ctr">
                        <a:lnSpc>
                          <a:spcPct val="150000"/>
                        </a:lnSpc>
                        <a:buFont typeface="Arial" panose="020B0604020202020204" pitchFamily="34" charset="0"/>
                        <a:buChar char="•"/>
                      </a:pPr>
                      <a:r>
                        <a:rPr lang="fr-FR" sz="1800" dirty="0">
                          <a:effectLst/>
                        </a:rPr>
                        <a:t>Ajouter la solution astringente dans l’une des boites et le même volume dans l’autre boite (témoin)</a:t>
                      </a:r>
                    </a:p>
                    <a:p>
                      <a:pPr marL="285750" indent="-285750" algn="ctr">
                        <a:lnSpc>
                          <a:spcPct val="150000"/>
                        </a:lnSpc>
                        <a:buFont typeface="Arial" panose="020B0604020202020204" pitchFamily="34" charset="0"/>
                        <a:buChar char="•"/>
                      </a:pPr>
                      <a:r>
                        <a:rPr lang="fr-FR" sz="1800" dirty="0">
                          <a:effectLst/>
                        </a:rPr>
                        <a:t>Remuer à l’aide d’un agitateur dans chaque boite.</a:t>
                      </a:r>
                    </a:p>
                    <a:p>
                      <a:pPr marL="285750" indent="-285750" algn="ctr">
                        <a:lnSpc>
                          <a:spcPct val="150000"/>
                        </a:lnSpc>
                        <a:buFont typeface="Arial" panose="020B0604020202020204" pitchFamily="34" charset="0"/>
                        <a:buChar char="•"/>
                      </a:pPr>
                      <a:r>
                        <a:rPr lang="fr-FR" sz="1800" dirty="0">
                          <a:effectLst/>
                        </a:rPr>
                        <a:t>Observer l’aspect de l’albumine dans chaque boite posée sur fond noir</a:t>
                      </a:r>
                      <a:br>
                        <a:rPr lang="fr-FR" sz="1800" dirty="0">
                          <a:effectLst/>
                        </a:rPr>
                      </a:br>
                      <a:endParaRPr lang="fr-FR" sz="1800" dirty="0">
                        <a:effectLst/>
                      </a:endParaRPr>
                    </a:p>
                    <a:p>
                      <a:pPr marL="285750" indent="-285750" algn="ctr">
                        <a:lnSpc>
                          <a:spcPct val="150000"/>
                        </a:lnSpc>
                        <a:buFont typeface="Arial" panose="020B0604020202020204" pitchFamily="34" charset="0"/>
                        <a:buChar char="•"/>
                      </a:pPr>
                      <a:r>
                        <a:rPr lang="fr-FR" sz="1800" dirty="0">
                          <a:effectLst/>
                        </a:rPr>
                        <a:t>Un aspect fibreux blanchâtre traduit une précipitation des protéines. </a:t>
                      </a:r>
                      <a:endParaRPr lang="fr-FR" sz="1800" dirty="0">
                        <a:solidFill>
                          <a:srgbClr val="FF0000"/>
                        </a:solidFill>
                        <a:effectLst>
                          <a:outerShdw blurRad="38100" dist="38100" dir="2700000" algn="tl">
                            <a:srgbClr val="000000">
                              <a:alpha val="43137"/>
                            </a:srgbClr>
                          </a:outerShdw>
                        </a:effectLst>
                        <a:latin typeface="+mn-lt"/>
                      </a:endParaRPr>
                    </a:p>
                  </a:txBody>
                  <a:tcPr/>
                </a:tc>
                <a:extLst>
                  <a:ext uri="{0D108BD9-81ED-4DB2-BD59-A6C34878D82A}">
                    <a16:rowId xmlns:a16="http://schemas.microsoft.com/office/drawing/2014/main" val="3358935738"/>
                  </a:ext>
                </a:extLst>
              </a:tr>
            </a:tbl>
          </a:graphicData>
        </a:graphic>
      </p:graphicFrame>
      <p:sp>
        <p:nvSpPr>
          <p:cNvPr id="3" name="ZoneTexte 2">
            <a:extLst>
              <a:ext uri="{FF2B5EF4-FFF2-40B4-BE49-F238E27FC236}">
                <a16:creationId xmlns:a16="http://schemas.microsoft.com/office/drawing/2014/main" id="{CA254CF7-51E6-339D-CA82-BEC45D06CE41}"/>
              </a:ext>
            </a:extLst>
          </p:cNvPr>
          <p:cNvSpPr txBox="1"/>
          <p:nvPr/>
        </p:nvSpPr>
        <p:spPr>
          <a:xfrm rot="16200000">
            <a:off x="-2759029" y="3162032"/>
            <a:ext cx="650272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800" dirty="0">
                <a:latin typeface="Chalkduster" panose="03050602040202020205" pitchFamily="66" charset="77"/>
              </a:rPr>
              <a:t>ATELIER N°5</a:t>
            </a:r>
          </a:p>
        </p:txBody>
      </p:sp>
      <p:sp>
        <p:nvSpPr>
          <p:cNvPr id="4" name="ZoneTexte 3">
            <a:extLst>
              <a:ext uri="{FF2B5EF4-FFF2-40B4-BE49-F238E27FC236}">
                <a16:creationId xmlns:a16="http://schemas.microsoft.com/office/drawing/2014/main" id="{78FEE6B5-A5EA-FDAF-079E-9ADA0DF8C247}"/>
              </a:ext>
            </a:extLst>
          </p:cNvPr>
          <p:cNvSpPr txBox="1"/>
          <p:nvPr/>
        </p:nvSpPr>
        <p:spPr>
          <a:xfrm>
            <a:off x="1017269" y="172278"/>
            <a:ext cx="1081942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dirty="0">
                <a:latin typeface="Chalkduster" panose="03050602040202020205" pitchFamily="66" charset="77"/>
              </a:rPr>
              <a:t>Mise en évidence de l’action des tanins (produits secondaires de la photosynthèse)</a:t>
            </a:r>
          </a:p>
        </p:txBody>
      </p:sp>
    </p:spTree>
    <p:extLst>
      <p:ext uri="{BB962C8B-B14F-4D97-AF65-F5344CB8AC3E}">
        <p14:creationId xmlns:p14="http://schemas.microsoft.com/office/powerpoint/2010/main" val="369110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A254CF7-51E6-339D-CA82-BEC45D06CE41}"/>
              </a:ext>
            </a:extLst>
          </p:cNvPr>
          <p:cNvSpPr txBox="1"/>
          <p:nvPr/>
        </p:nvSpPr>
        <p:spPr>
          <a:xfrm rot="16200000">
            <a:off x="-2759029" y="3162032"/>
            <a:ext cx="650272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800" dirty="0">
                <a:latin typeface="Chalkduster" panose="03050602040202020205" pitchFamily="66" charset="77"/>
              </a:rPr>
              <a:t>ATELIER N°5</a:t>
            </a:r>
          </a:p>
        </p:txBody>
      </p:sp>
      <p:sp>
        <p:nvSpPr>
          <p:cNvPr id="4" name="ZoneTexte 3">
            <a:extLst>
              <a:ext uri="{FF2B5EF4-FFF2-40B4-BE49-F238E27FC236}">
                <a16:creationId xmlns:a16="http://schemas.microsoft.com/office/drawing/2014/main" id="{78FEE6B5-A5EA-FDAF-079E-9ADA0DF8C247}"/>
              </a:ext>
            </a:extLst>
          </p:cNvPr>
          <p:cNvSpPr txBox="1"/>
          <p:nvPr/>
        </p:nvSpPr>
        <p:spPr>
          <a:xfrm>
            <a:off x="1017269" y="172278"/>
            <a:ext cx="1081942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dirty="0">
                <a:latin typeface="Chalkduster" panose="03050602040202020205" pitchFamily="66" charset="77"/>
              </a:rPr>
              <a:t>Mise en évidence de l’action des tanins (produits secondaires de la photosynthèse)</a:t>
            </a:r>
          </a:p>
        </p:txBody>
      </p:sp>
      <p:sp>
        <p:nvSpPr>
          <p:cNvPr id="6" name="ZoneTexte 5">
            <a:extLst>
              <a:ext uri="{FF2B5EF4-FFF2-40B4-BE49-F238E27FC236}">
                <a16:creationId xmlns:a16="http://schemas.microsoft.com/office/drawing/2014/main" id="{295A6FA5-7D8A-4C3F-19A5-CCF6FB6F16F6}"/>
              </a:ext>
            </a:extLst>
          </p:cNvPr>
          <p:cNvSpPr txBox="1"/>
          <p:nvPr/>
        </p:nvSpPr>
        <p:spPr>
          <a:xfrm>
            <a:off x="1017269" y="1319695"/>
            <a:ext cx="4763045" cy="50353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sz="1800" b="1" u="sng" dirty="0">
                <a:effectLst/>
              </a:rPr>
              <a:t>Document 1 : La graine, une structure protégée.</a:t>
            </a:r>
            <a:endParaRPr lang="fr-FR" b="1" u="sng" dirty="0"/>
          </a:p>
          <a:p>
            <a:pPr lvl="1" algn="just">
              <a:lnSpc>
                <a:spcPct val="150000"/>
              </a:lnSpc>
              <a:buFont typeface="Arial" panose="020B0604020202020204" pitchFamily="34" charset="0"/>
              <a:buChar char="•"/>
            </a:pPr>
            <a:r>
              <a:rPr lang="fr-FR" dirty="0">
                <a:effectLst/>
              </a:rPr>
              <a:t> Le </a:t>
            </a:r>
            <a:r>
              <a:rPr lang="fr-FR" dirty="0" err="1">
                <a:effectLst/>
              </a:rPr>
              <a:t>pépin</a:t>
            </a:r>
            <a:r>
              <a:rPr lang="fr-FR" dirty="0">
                <a:effectLst/>
              </a:rPr>
              <a:t> du raisin est une graine contenant un embryon à l’origine d’une nouvelle plante. </a:t>
            </a:r>
          </a:p>
          <a:p>
            <a:pPr lvl="1" algn="just">
              <a:lnSpc>
                <a:spcPct val="150000"/>
              </a:lnSpc>
              <a:buFont typeface="Arial" panose="020B0604020202020204" pitchFamily="34" charset="0"/>
              <a:buChar char="•"/>
            </a:pPr>
            <a:r>
              <a:rPr lang="fr-FR" sz="1800" dirty="0">
                <a:effectLst/>
              </a:rPr>
              <a:t>L’enveloppe de la graine (</a:t>
            </a:r>
            <a:r>
              <a:rPr lang="fr-FR" sz="1800" dirty="0" err="1">
                <a:effectLst/>
              </a:rPr>
              <a:t>tégument</a:t>
            </a:r>
            <a:r>
              <a:rPr lang="fr-FR" sz="1800" dirty="0">
                <a:effectLst/>
              </a:rPr>
              <a:t>) </a:t>
            </a:r>
            <a:r>
              <a:rPr lang="fr-FR" sz="1800" dirty="0" err="1">
                <a:effectLst/>
              </a:rPr>
              <a:t>protège</a:t>
            </a:r>
            <a:r>
              <a:rPr lang="fr-FR" sz="1800" dirty="0">
                <a:effectLst/>
              </a:rPr>
              <a:t> l’embryon et </a:t>
            </a:r>
            <a:r>
              <a:rPr lang="fr-FR" sz="1800" dirty="0" err="1">
                <a:effectLst/>
              </a:rPr>
              <a:t>résiste</a:t>
            </a:r>
            <a:r>
              <a:rPr lang="fr-FR" sz="1800" dirty="0">
                <a:effectLst/>
              </a:rPr>
              <a:t> à l’attaque des enzymes digestives en cas de consommation. </a:t>
            </a:r>
            <a:endParaRPr lang="fr-FR" dirty="0"/>
          </a:p>
          <a:p>
            <a:pPr lvl="1" algn="just">
              <a:lnSpc>
                <a:spcPct val="150000"/>
              </a:lnSpc>
              <a:buFont typeface="Arial" panose="020B0604020202020204" pitchFamily="34" charset="0"/>
              <a:buChar char="•"/>
            </a:pPr>
            <a:r>
              <a:rPr lang="fr-FR" sz="1800" dirty="0">
                <a:effectLst/>
              </a:rPr>
              <a:t>En consommant des fruits puis en rejetant les graines intactes dans les </a:t>
            </a:r>
            <a:r>
              <a:rPr lang="fr-FR" sz="1800" dirty="0" err="1">
                <a:effectLst/>
              </a:rPr>
              <a:t>excréments</a:t>
            </a:r>
            <a:r>
              <a:rPr lang="fr-FR" sz="1800" dirty="0">
                <a:effectLst/>
              </a:rPr>
              <a:t>, les consommateurs (exemples : oiseaux) participent à la dispersion des </a:t>
            </a:r>
            <a:r>
              <a:rPr lang="fr-FR" sz="1800" dirty="0" err="1">
                <a:effectLst/>
              </a:rPr>
              <a:t>végétaux</a:t>
            </a:r>
            <a:r>
              <a:rPr lang="fr-FR" dirty="0"/>
              <a:t>.</a:t>
            </a:r>
            <a:endParaRPr lang="fr-FR" dirty="0">
              <a:effectLst/>
            </a:endParaRPr>
          </a:p>
        </p:txBody>
      </p:sp>
      <p:pic>
        <p:nvPicPr>
          <p:cNvPr id="14338" name="Picture 2" descr="Les sucres et l'astringence : effet des polysaccharides présents dans le  vin sur les interactions tanins-protéines | Semantic Scholar">
            <a:extLst>
              <a:ext uri="{FF2B5EF4-FFF2-40B4-BE49-F238E27FC236}">
                <a16:creationId xmlns:a16="http://schemas.microsoft.com/office/drawing/2014/main" id="{1111937B-93B3-D8AC-E232-CDF9BCD49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6" t="2512" r="7401" b="35079"/>
          <a:stretch/>
        </p:blipFill>
        <p:spPr bwMode="auto">
          <a:xfrm>
            <a:off x="7561881" y="2035197"/>
            <a:ext cx="3029919" cy="2776889"/>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8E1BCC4-8307-26C5-7AC2-14A91B9B78E3}"/>
              </a:ext>
            </a:extLst>
          </p:cNvPr>
          <p:cNvSpPr txBox="1"/>
          <p:nvPr/>
        </p:nvSpPr>
        <p:spPr>
          <a:xfrm>
            <a:off x="7736052" y="2111830"/>
            <a:ext cx="1146691" cy="369332"/>
          </a:xfrm>
          <a:prstGeom prst="rect">
            <a:avLst/>
          </a:prstGeom>
          <a:solidFill>
            <a:schemeClr val="bg1"/>
          </a:solidFill>
        </p:spPr>
        <p:txBody>
          <a:bodyPr wrap="square" rtlCol="0">
            <a:spAutoFit/>
          </a:bodyPr>
          <a:lstStyle/>
          <a:p>
            <a:pPr algn="r"/>
            <a:r>
              <a:rPr lang="fr-FR" dirty="0">
                <a:solidFill>
                  <a:schemeClr val="bg2">
                    <a:lumMod val="50000"/>
                  </a:schemeClr>
                </a:solidFill>
              </a:rPr>
              <a:t>protéine</a:t>
            </a:r>
          </a:p>
        </p:txBody>
      </p:sp>
      <p:sp>
        <p:nvSpPr>
          <p:cNvPr id="14" name="ZoneTexte 13">
            <a:extLst>
              <a:ext uri="{FF2B5EF4-FFF2-40B4-BE49-F238E27FC236}">
                <a16:creationId xmlns:a16="http://schemas.microsoft.com/office/drawing/2014/main" id="{541317E0-D055-888E-59C6-38B789F94BBC}"/>
              </a:ext>
            </a:extLst>
          </p:cNvPr>
          <p:cNvSpPr txBox="1"/>
          <p:nvPr/>
        </p:nvSpPr>
        <p:spPr>
          <a:xfrm>
            <a:off x="6792686" y="5061857"/>
            <a:ext cx="4876800" cy="1200329"/>
          </a:xfrm>
          <a:prstGeom prst="rect">
            <a:avLst/>
          </a:prstGeom>
          <a:noFill/>
        </p:spPr>
        <p:txBody>
          <a:bodyPr wrap="square" rtlCol="0">
            <a:spAutoFit/>
          </a:bodyPr>
          <a:lstStyle/>
          <a:p>
            <a:pPr marL="342900" indent="-342900">
              <a:buAutoNum type="alphaUcPeriod"/>
            </a:pPr>
            <a:r>
              <a:rPr lang="fr-FR" dirty="0"/>
              <a:t>Les polyphénols se fixent sur une protéine.</a:t>
            </a:r>
          </a:p>
          <a:p>
            <a:pPr marL="342900" indent="-342900">
              <a:buAutoNum type="alphaUcPeriod"/>
            </a:pPr>
            <a:r>
              <a:rPr lang="fr-FR" dirty="0"/>
              <a:t>Une molécule de polyphénol fixée sur une protéine se fixe sur une seconde protéine.</a:t>
            </a:r>
          </a:p>
          <a:p>
            <a:pPr marL="342900" indent="-342900">
              <a:buAutoNum type="alphaUcPeriod"/>
            </a:pPr>
            <a:r>
              <a:rPr lang="fr-FR" dirty="0"/>
              <a:t>Formation d’un amas de protéines : précipité</a:t>
            </a:r>
          </a:p>
        </p:txBody>
      </p:sp>
      <p:sp>
        <p:nvSpPr>
          <p:cNvPr id="15" name="ZoneTexte 14">
            <a:extLst>
              <a:ext uri="{FF2B5EF4-FFF2-40B4-BE49-F238E27FC236}">
                <a16:creationId xmlns:a16="http://schemas.microsoft.com/office/drawing/2014/main" id="{951AA14B-E877-EB3D-465A-0D81CC6A3AC6}"/>
              </a:ext>
            </a:extLst>
          </p:cNvPr>
          <p:cNvSpPr txBox="1"/>
          <p:nvPr/>
        </p:nvSpPr>
        <p:spPr>
          <a:xfrm>
            <a:off x="7059386" y="1231461"/>
            <a:ext cx="4343400" cy="880369"/>
          </a:xfrm>
          <a:prstGeom prst="rect">
            <a:avLst/>
          </a:prstGeom>
          <a:noFill/>
        </p:spPr>
        <p:txBody>
          <a:bodyPr wrap="square" rtlCol="0">
            <a:spAutoFit/>
          </a:bodyPr>
          <a:lstStyle/>
          <a:p>
            <a:pPr algn="ctr">
              <a:lnSpc>
                <a:spcPct val="150000"/>
              </a:lnSpc>
            </a:pPr>
            <a:r>
              <a:rPr lang="fr-FR" b="1" u="sng" dirty="0"/>
              <a:t>Document 2 : Action des polyphénols sur les protéines.</a:t>
            </a:r>
          </a:p>
        </p:txBody>
      </p:sp>
    </p:spTree>
    <p:extLst>
      <p:ext uri="{BB962C8B-B14F-4D97-AF65-F5344CB8AC3E}">
        <p14:creationId xmlns:p14="http://schemas.microsoft.com/office/powerpoint/2010/main" val="406642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A254CF7-51E6-339D-CA82-BEC45D06CE41}"/>
              </a:ext>
            </a:extLst>
          </p:cNvPr>
          <p:cNvSpPr txBox="1"/>
          <p:nvPr/>
        </p:nvSpPr>
        <p:spPr>
          <a:xfrm rot="16200000">
            <a:off x="-2759029" y="3162032"/>
            <a:ext cx="650272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800" dirty="0">
                <a:latin typeface="Chalkduster" panose="03050602040202020205" pitchFamily="66" charset="77"/>
              </a:rPr>
              <a:t>ATELIER N°5</a:t>
            </a:r>
          </a:p>
        </p:txBody>
      </p:sp>
      <p:sp>
        <p:nvSpPr>
          <p:cNvPr id="4" name="ZoneTexte 3">
            <a:extLst>
              <a:ext uri="{FF2B5EF4-FFF2-40B4-BE49-F238E27FC236}">
                <a16:creationId xmlns:a16="http://schemas.microsoft.com/office/drawing/2014/main" id="{78FEE6B5-A5EA-FDAF-079E-9ADA0DF8C247}"/>
              </a:ext>
            </a:extLst>
          </p:cNvPr>
          <p:cNvSpPr txBox="1"/>
          <p:nvPr/>
        </p:nvSpPr>
        <p:spPr>
          <a:xfrm>
            <a:off x="1017269" y="172278"/>
            <a:ext cx="1081942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dirty="0">
                <a:latin typeface="Chalkduster" panose="03050602040202020205" pitchFamily="66" charset="77"/>
              </a:rPr>
              <a:t>Mise en évidence de l’action des tanins (produits secondaires de la photosynthèse)</a:t>
            </a:r>
          </a:p>
        </p:txBody>
      </p:sp>
      <p:pic>
        <p:nvPicPr>
          <p:cNvPr id="2" name="Image 1">
            <a:extLst>
              <a:ext uri="{FF2B5EF4-FFF2-40B4-BE49-F238E27FC236}">
                <a16:creationId xmlns:a16="http://schemas.microsoft.com/office/drawing/2014/main" id="{D30B5DB2-31A1-FA7C-CFC0-A4402E861CC3}"/>
              </a:ext>
            </a:extLst>
          </p:cNvPr>
          <p:cNvPicPr>
            <a:picLocks noChangeAspect="1"/>
          </p:cNvPicPr>
          <p:nvPr/>
        </p:nvPicPr>
        <p:blipFill rotWithShape="1">
          <a:blip r:embed="rId2"/>
          <a:srcRect l="15234" t="10415" r="11556" b="26215"/>
          <a:stretch/>
        </p:blipFill>
        <p:spPr>
          <a:xfrm>
            <a:off x="1866355" y="1415144"/>
            <a:ext cx="6385056" cy="4016827"/>
          </a:xfrm>
          <a:prstGeom prst="rect">
            <a:avLst/>
          </a:prstGeom>
        </p:spPr>
      </p:pic>
      <p:sp>
        <p:nvSpPr>
          <p:cNvPr id="7" name="ZoneTexte 6">
            <a:extLst>
              <a:ext uri="{FF2B5EF4-FFF2-40B4-BE49-F238E27FC236}">
                <a16:creationId xmlns:a16="http://schemas.microsoft.com/office/drawing/2014/main" id="{2E8720BA-D935-9297-633C-F08A6742B2B9}"/>
              </a:ext>
            </a:extLst>
          </p:cNvPr>
          <p:cNvSpPr txBox="1"/>
          <p:nvPr/>
        </p:nvSpPr>
        <p:spPr>
          <a:xfrm>
            <a:off x="8730343" y="1415144"/>
            <a:ext cx="3106346" cy="3373359"/>
          </a:xfrm>
          <a:prstGeom prst="rect">
            <a:avLst/>
          </a:prstGeom>
          <a:noFill/>
        </p:spPr>
        <p:txBody>
          <a:bodyPr wrap="square">
            <a:spAutoFit/>
          </a:bodyPr>
          <a:lstStyle/>
          <a:p>
            <a:pPr algn="just">
              <a:lnSpc>
                <a:spcPct val="150000"/>
              </a:lnSpc>
            </a:pPr>
            <a:r>
              <a:rPr lang="fr-FR" sz="1800" dirty="0">
                <a:effectLst/>
                <a:latin typeface="Calibri" panose="020F0502020204030204" pitchFamily="34" charset="0"/>
                <a:cs typeface="Calibri" panose="020F0502020204030204" pitchFamily="34" charset="0"/>
              </a:rPr>
              <a:t>Les anthocyanes, molécules colorées (mauves ou rouges), hydrosolubles, sont principalement localisées dans la peau du raisin noir. Elles sont responsables de la couleur et des arômes des raisins (et donc du vin). </a:t>
            </a:r>
          </a:p>
        </p:txBody>
      </p:sp>
      <p:sp>
        <p:nvSpPr>
          <p:cNvPr id="8" name="Triangle 7">
            <a:extLst>
              <a:ext uri="{FF2B5EF4-FFF2-40B4-BE49-F238E27FC236}">
                <a16:creationId xmlns:a16="http://schemas.microsoft.com/office/drawing/2014/main" id="{0A3D22DD-D7DB-EF82-D01C-63C66DF43C62}"/>
              </a:ext>
            </a:extLst>
          </p:cNvPr>
          <p:cNvSpPr/>
          <p:nvPr/>
        </p:nvSpPr>
        <p:spPr>
          <a:xfrm rot="16200000">
            <a:off x="6490608" y="4749178"/>
            <a:ext cx="359229" cy="194310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ZoneTexte 8">
            <a:extLst>
              <a:ext uri="{FF2B5EF4-FFF2-40B4-BE49-F238E27FC236}">
                <a16:creationId xmlns:a16="http://schemas.microsoft.com/office/drawing/2014/main" id="{46AF6908-0020-37E1-CFF0-7545510B564C}"/>
              </a:ext>
            </a:extLst>
          </p:cNvPr>
          <p:cNvSpPr txBox="1"/>
          <p:nvPr/>
        </p:nvSpPr>
        <p:spPr>
          <a:xfrm>
            <a:off x="5698672" y="6009485"/>
            <a:ext cx="2204357" cy="646331"/>
          </a:xfrm>
          <a:prstGeom prst="rect">
            <a:avLst/>
          </a:prstGeom>
          <a:noFill/>
        </p:spPr>
        <p:txBody>
          <a:bodyPr wrap="square" rtlCol="0">
            <a:spAutoFit/>
          </a:bodyPr>
          <a:lstStyle/>
          <a:p>
            <a:pPr algn="ctr"/>
            <a:r>
              <a:rPr lang="fr-FR" dirty="0"/>
              <a:t>Consommation des fruits par les oiseaux</a:t>
            </a:r>
          </a:p>
        </p:txBody>
      </p:sp>
      <p:sp>
        <p:nvSpPr>
          <p:cNvPr id="10" name="ZoneTexte 9">
            <a:extLst>
              <a:ext uri="{FF2B5EF4-FFF2-40B4-BE49-F238E27FC236}">
                <a16:creationId xmlns:a16="http://schemas.microsoft.com/office/drawing/2014/main" id="{2F6C212B-B155-B736-704D-DB7302CC484C}"/>
              </a:ext>
            </a:extLst>
          </p:cNvPr>
          <p:cNvSpPr txBox="1"/>
          <p:nvPr/>
        </p:nvSpPr>
        <p:spPr>
          <a:xfrm>
            <a:off x="5334001" y="5498246"/>
            <a:ext cx="217714" cy="369332"/>
          </a:xfrm>
          <a:prstGeom prst="rect">
            <a:avLst/>
          </a:prstGeom>
          <a:noFill/>
        </p:spPr>
        <p:txBody>
          <a:bodyPr wrap="square" rtlCol="0">
            <a:spAutoFit/>
          </a:bodyPr>
          <a:lstStyle/>
          <a:p>
            <a:r>
              <a:rPr lang="fr-FR" dirty="0"/>
              <a:t>-</a:t>
            </a:r>
          </a:p>
        </p:txBody>
      </p:sp>
      <p:sp>
        <p:nvSpPr>
          <p:cNvPr id="11" name="ZoneTexte 10">
            <a:extLst>
              <a:ext uri="{FF2B5EF4-FFF2-40B4-BE49-F238E27FC236}">
                <a16:creationId xmlns:a16="http://schemas.microsoft.com/office/drawing/2014/main" id="{C0C73486-99A4-7807-8796-673901F65C91}"/>
              </a:ext>
            </a:extLst>
          </p:cNvPr>
          <p:cNvSpPr txBox="1"/>
          <p:nvPr/>
        </p:nvSpPr>
        <p:spPr>
          <a:xfrm>
            <a:off x="7772402" y="5498246"/>
            <a:ext cx="217714" cy="369332"/>
          </a:xfrm>
          <a:prstGeom prst="rect">
            <a:avLst/>
          </a:prstGeom>
          <a:noFill/>
        </p:spPr>
        <p:txBody>
          <a:bodyPr wrap="square" rtlCol="0">
            <a:spAutoFit/>
          </a:bodyPr>
          <a:lstStyle/>
          <a:p>
            <a:r>
              <a:rPr lang="fr-FR" dirty="0"/>
              <a:t>+</a:t>
            </a:r>
          </a:p>
        </p:txBody>
      </p:sp>
      <p:sp>
        <p:nvSpPr>
          <p:cNvPr id="12" name="ZoneTexte 11">
            <a:extLst>
              <a:ext uri="{FF2B5EF4-FFF2-40B4-BE49-F238E27FC236}">
                <a16:creationId xmlns:a16="http://schemas.microsoft.com/office/drawing/2014/main" id="{17C1E626-1BE2-DB41-2689-A20B0F319266}"/>
              </a:ext>
            </a:extLst>
          </p:cNvPr>
          <p:cNvSpPr txBox="1"/>
          <p:nvPr/>
        </p:nvSpPr>
        <p:spPr>
          <a:xfrm rot="16200000">
            <a:off x="-1460393" y="3716184"/>
            <a:ext cx="547740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400" dirty="0">
                <a:latin typeface="Chalkduster" panose="03050602040202020205" pitchFamily="66" charset="77"/>
              </a:rPr>
              <a:t>RESSOURCE COMPLÉMENTAIRE</a:t>
            </a:r>
          </a:p>
        </p:txBody>
      </p:sp>
    </p:spTree>
    <p:extLst>
      <p:ext uri="{BB962C8B-B14F-4D97-AF65-F5344CB8AC3E}">
        <p14:creationId xmlns:p14="http://schemas.microsoft.com/office/powerpoint/2010/main" val="161771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4EC128-2ABE-4AE3-94CF-5BF8DAB8D14F}"/>
              </a:ext>
            </a:extLst>
          </p:cNvPr>
          <p:cNvSpPr txBox="1"/>
          <p:nvPr/>
        </p:nvSpPr>
        <p:spPr>
          <a:xfrm>
            <a:off x="1131569" y="172278"/>
            <a:ext cx="1064381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800" dirty="0">
                <a:latin typeface="Chalkduster" panose="03050602040202020205" pitchFamily="66" charset="77"/>
              </a:rPr>
              <a:t>Etude des pigments photosynthétiques</a:t>
            </a:r>
          </a:p>
        </p:txBody>
      </p:sp>
      <p:sp>
        <p:nvSpPr>
          <p:cNvPr id="2" name="ZoneTexte 1">
            <a:extLst>
              <a:ext uri="{FF2B5EF4-FFF2-40B4-BE49-F238E27FC236}">
                <a16:creationId xmlns:a16="http://schemas.microsoft.com/office/drawing/2014/main" id="{94664AB7-3C53-0954-9559-4A281C992E09}"/>
              </a:ext>
            </a:extLst>
          </p:cNvPr>
          <p:cNvSpPr txBox="1"/>
          <p:nvPr/>
        </p:nvSpPr>
        <p:spPr>
          <a:xfrm rot="16200000">
            <a:off x="-2759029" y="3100477"/>
            <a:ext cx="650272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600" dirty="0">
                <a:latin typeface="Chalkduster" panose="03050602040202020205" pitchFamily="66" charset="77"/>
              </a:rPr>
              <a:t>ATELIER N°1</a:t>
            </a:r>
          </a:p>
        </p:txBody>
      </p:sp>
      <p:graphicFrame>
        <p:nvGraphicFramePr>
          <p:cNvPr id="10" name="Tableau 10">
            <a:extLst>
              <a:ext uri="{FF2B5EF4-FFF2-40B4-BE49-F238E27FC236}">
                <a16:creationId xmlns:a16="http://schemas.microsoft.com/office/drawing/2014/main" id="{AE8EF299-D39B-07BF-9514-7BA64714430D}"/>
              </a:ext>
            </a:extLst>
          </p:cNvPr>
          <p:cNvGraphicFramePr>
            <a:graphicFrameLocks noGrp="1"/>
          </p:cNvGraphicFramePr>
          <p:nvPr>
            <p:extLst>
              <p:ext uri="{D42A27DB-BD31-4B8C-83A1-F6EECF244321}">
                <p14:modId xmlns:p14="http://schemas.microsoft.com/office/powerpoint/2010/main" val="850364344"/>
              </p:ext>
            </p:extLst>
          </p:nvPr>
        </p:nvGraphicFramePr>
        <p:xfrm>
          <a:off x="1131569" y="1066030"/>
          <a:ext cx="10643814" cy="4620895"/>
        </p:xfrm>
        <a:graphic>
          <a:graphicData uri="http://schemas.openxmlformats.org/drawingml/2006/table">
            <a:tbl>
              <a:tblPr firstRow="1" bandRow="1">
                <a:tableStyleId>{93296810-A885-4BE3-A3E7-6D5BEEA58F35}</a:tableStyleId>
              </a:tblPr>
              <a:tblGrid>
                <a:gridCol w="10643814">
                  <a:extLst>
                    <a:ext uri="{9D8B030D-6E8A-4147-A177-3AD203B41FA5}">
                      <a16:colId xmlns:a16="http://schemas.microsoft.com/office/drawing/2014/main" val="1553060543"/>
                    </a:ext>
                  </a:extLst>
                </a:gridCol>
              </a:tblGrid>
              <a:tr h="370840">
                <a:tc>
                  <a:txBody>
                    <a:bodyPr/>
                    <a:lstStyle/>
                    <a:p>
                      <a:pPr algn="ctr"/>
                      <a:r>
                        <a:rPr lang="fr-FR" sz="2400" dirty="0"/>
                        <a:t>FICHE TECHNIQUE « CHROMATOGRAPHIE »</a:t>
                      </a:r>
                    </a:p>
                  </a:txBody>
                  <a:tcPr/>
                </a:tc>
                <a:extLst>
                  <a:ext uri="{0D108BD9-81ED-4DB2-BD59-A6C34878D82A}">
                    <a16:rowId xmlns:a16="http://schemas.microsoft.com/office/drawing/2014/main" val="306128788"/>
                  </a:ext>
                </a:extLst>
              </a:tr>
              <a:tr h="370840">
                <a:tc>
                  <a:txBody>
                    <a:bodyPr/>
                    <a:lstStyle/>
                    <a:p>
                      <a:pPr algn="ctr">
                        <a:lnSpc>
                          <a:spcPct val="150000"/>
                        </a:lnSpc>
                      </a:pPr>
                      <a:r>
                        <a:rPr lang="fr-FR" sz="1800" dirty="0">
                          <a:solidFill>
                            <a:srgbClr val="FF0000"/>
                          </a:solidFill>
                          <a:effectLst>
                            <a:outerShdw blurRad="38100" dist="38100" dir="2700000" algn="tl">
                              <a:srgbClr val="000000">
                                <a:alpha val="43137"/>
                              </a:srgbClr>
                            </a:outerShdw>
                          </a:effectLst>
                        </a:rPr>
                        <a:t>Attention : veillez à tenir le papier </a:t>
                      </a:r>
                      <a:r>
                        <a:rPr lang="fr-FR" sz="1800" dirty="0" err="1">
                          <a:solidFill>
                            <a:srgbClr val="FF0000"/>
                          </a:solidFill>
                          <a:effectLst>
                            <a:outerShdw blurRad="38100" dist="38100" dir="2700000" algn="tl">
                              <a:srgbClr val="000000">
                                <a:alpha val="43137"/>
                              </a:srgbClr>
                            </a:outerShdw>
                          </a:effectLst>
                        </a:rPr>
                        <a:t>Whatman</a:t>
                      </a:r>
                      <a:r>
                        <a:rPr lang="fr-FR" sz="1800" dirty="0">
                          <a:solidFill>
                            <a:srgbClr val="FF0000"/>
                          </a:solidFill>
                          <a:effectLst>
                            <a:outerShdw blurRad="38100" dist="38100" dir="2700000" algn="tl">
                              <a:srgbClr val="000000">
                                <a:alpha val="43137"/>
                              </a:srgbClr>
                            </a:outerShdw>
                          </a:effectLst>
                        </a:rPr>
                        <a:t> par les bords sans poser vos doigts sur la zone de migration.</a:t>
                      </a:r>
                    </a:p>
                    <a:p>
                      <a:pPr marL="1200150" lvl="2" indent="-285750" algn="l">
                        <a:lnSpc>
                          <a:spcPct val="150000"/>
                        </a:lnSpc>
                        <a:buFont typeface="Arial" panose="020B0604020202020204" pitchFamily="34" charset="0"/>
                        <a:buChar char="•"/>
                      </a:pPr>
                      <a:r>
                        <a:rPr lang="fr-FR" sz="1800" dirty="0"/>
                        <a:t>Tracez à la règle une ligne au </a:t>
                      </a:r>
                      <a:r>
                        <a:rPr lang="fr-FR" sz="1800" b="1" dirty="0">
                          <a:effectLst>
                            <a:outerShdw blurRad="38100" dist="38100" dir="2700000" algn="tl">
                              <a:srgbClr val="000000">
                                <a:alpha val="43137"/>
                              </a:srgbClr>
                            </a:outerShdw>
                          </a:effectLst>
                        </a:rPr>
                        <a:t>CRAYON</a:t>
                      </a:r>
                      <a:r>
                        <a:rPr lang="fr-FR" sz="1800" dirty="0"/>
                        <a:t> à 2 cm du bord inférieur de la bande de papier </a:t>
                      </a:r>
                      <a:r>
                        <a:rPr lang="fr-FR" sz="1800" dirty="0" err="1"/>
                        <a:t>Whatman</a:t>
                      </a:r>
                      <a:r>
                        <a:rPr lang="fr-FR" sz="1800" dirty="0"/>
                        <a:t> (extrémité à l’opposée du poinçon).</a:t>
                      </a:r>
                    </a:p>
                    <a:p>
                      <a:pPr marL="1200150" lvl="2" indent="-285750" algn="l">
                        <a:lnSpc>
                          <a:spcPct val="150000"/>
                        </a:lnSpc>
                        <a:buFont typeface="Arial" panose="020B0604020202020204" pitchFamily="34" charset="0"/>
                        <a:buChar char="•"/>
                      </a:pPr>
                      <a:r>
                        <a:rPr lang="fr-FR" sz="1800" dirty="0"/>
                        <a:t>Ecrasez 4 épaisseurs de feuille à l’aide de l’agitateur en verre sur la ligne de dépôt.</a:t>
                      </a:r>
                    </a:p>
                    <a:p>
                      <a:pPr lvl="2" algn="ctr">
                        <a:lnSpc>
                          <a:spcPct val="150000"/>
                        </a:lnSpc>
                      </a:pPr>
                      <a:r>
                        <a:rPr lang="fr-FR" sz="1800" dirty="0">
                          <a:solidFill>
                            <a:srgbClr val="FF0000"/>
                          </a:solidFill>
                          <a:effectLst>
                            <a:outerShdw blurRad="38100" dist="38100" dir="2700000" algn="tl">
                              <a:srgbClr val="000000">
                                <a:alpha val="43137"/>
                              </a:srgbClr>
                            </a:outerShdw>
                          </a:effectLst>
                        </a:rPr>
                        <a:t>Attention : il faut faire une tâche verte la plus nette possible.</a:t>
                      </a:r>
                      <a:r>
                        <a:rPr lang="fr-FR" sz="1800" dirty="0">
                          <a:solidFill>
                            <a:srgbClr val="FF0000"/>
                          </a:solidFill>
                        </a:rPr>
                        <a:t> </a:t>
                      </a:r>
                    </a:p>
                    <a:p>
                      <a:pPr marL="1257300" lvl="2" indent="-342900" algn="l">
                        <a:lnSpc>
                          <a:spcPct val="150000"/>
                        </a:lnSpc>
                        <a:buFont typeface="Arial" panose="020B0604020202020204" pitchFamily="34" charset="0"/>
                        <a:buChar char="•"/>
                      </a:pPr>
                      <a:r>
                        <a:rPr lang="fr-FR" sz="1800" dirty="0"/>
                        <a:t>Répétez cette opération 4 fois.</a:t>
                      </a:r>
                    </a:p>
                    <a:p>
                      <a:pPr marL="1200150" lvl="2" indent="-285750" algn="l">
                        <a:lnSpc>
                          <a:spcPct val="150000"/>
                        </a:lnSpc>
                        <a:buFont typeface="Arial" panose="020B0604020202020204" pitchFamily="34" charset="0"/>
                        <a:buChar char="•"/>
                      </a:pPr>
                      <a:r>
                        <a:rPr lang="fr-FR" sz="1800" dirty="0"/>
                        <a:t> Versez quelques cm</a:t>
                      </a:r>
                      <a:r>
                        <a:rPr lang="fr-FR" sz="1800" baseline="30000" dirty="0"/>
                        <a:t>3</a:t>
                      </a:r>
                      <a:r>
                        <a:rPr lang="fr-FR" sz="1800" dirty="0"/>
                        <a:t> d’éluant dans l’éprouvette et suspendre le papier </a:t>
                      </a:r>
                      <a:r>
                        <a:rPr lang="fr-FR" sz="1800" dirty="0" err="1"/>
                        <a:t>Whatman</a:t>
                      </a:r>
                      <a:r>
                        <a:rPr lang="fr-FR" sz="1800" dirty="0"/>
                        <a:t> à l’aide d’un crochet; veillez à ce que la zone de dépôt soit située au dessus du niveau du solvant.</a:t>
                      </a:r>
                    </a:p>
                    <a:p>
                      <a:pPr marL="1200150" lvl="2" indent="-285750" algn="l">
                        <a:lnSpc>
                          <a:spcPct val="150000"/>
                        </a:lnSpc>
                        <a:buFont typeface="Arial" panose="020B0604020202020204" pitchFamily="34" charset="0"/>
                        <a:buChar char="•"/>
                      </a:pPr>
                      <a:r>
                        <a:rPr lang="fr-FR" sz="1800" dirty="0"/>
                        <a:t>Fermez l’éprouvette et faites l’obscurité avec le cache noir.</a:t>
                      </a:r>
                    </a:p>
                    <a:p>
                      <a:pPr algn="ctr">
                        <a:lnSpc>
                          <a:spcPct val="150000"/>
                        </a:lnSpc>
                      </a:pPr>
                      <a:r>
                        <a:rPr lang="fr-FR" sz="1800" dirty="0">
                          <a:solidFill>
                            <a:srgbClr val="FF0000"/>
                          </a:solidFill>
                          <a:effectLst>
                            <a:outerShdw blurRad="38100" dist="38100" dir="2700000" algn="tl">
                              <a:srgbClr val="000000">
                                <a:alpha val="43137"/>
                              </a:srgbClr>
                            </a:outerShdw>
                          </a:effectLst>
                        </a:rPr>
                        <a:t>Les résultats seront exploitables au bout de 20 minutes.</a:t>
                      </a:r>
                    </a:p>
                  </a:txBody>
                  <a:tcPr/>
                </a:tc>
                <a:extLst>
                  <a:ext uri="{0D108BD9-81ED-4DB2-BD59-A6C34878D82A}">
                    <a16:rowId xmlns:a16="http://schemas.microsoft.com/office/drawing/2014/main" val="3358935738"/>
                  </a:ext>
                </a:extLst>
              </a:tr>
            </a:tbl>
          </a:graphicData>
        </a:graphic>
      </p:graphicFrame>
    </p:spTree>
    <p:extLst>
      <p:ext uri="{BB962C8B-B14F-4D97-AF65-F5344CB8AC3E}">
        <p14:creationId xmlns:p14="http://schemas.microsoft.com/office/powerpoint/2010/main" val="193758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4EC128-2ABE-4AE3-94CF-5BF8DAB8D14F}"/>
              </a:ext>
            </a:extLst>
          </p:cNvPr>
          <p:cNvSpPr txBox="1"/>
          <p:nvPr/>
        </p:nvSpPr>
        <p:spPr>
          <a:xfrm>
            <a:off x="1131569" y="172278"/>
            <a:ext cx="10643815"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800" dirty="0">
                <a:latin typeface="Chalkduster" panose="03050602040202020205" pitchFamily="66" charset="77"/>
              </a:rPr>
              <a:t>Etude des pigments photosynthétiques</a:t>
            </a:r>
          </a:p>
        </p:txBody>
      </p:sp>
      <p:sp>
        <p:nvSpPr>
          <p:cNvPr id="6" name="ZoneTexte 5">
            <a:extLst>
              <a:ext uri="{FF2B5EF4-FFF2-40B4-BE49-F238E27FC236}">
                <a16:creationId xmlns:a16="http://schemas.microsoft.com/office/drawing/2014/main" id="{35E81F28-0F1B-763C-6052-1F51BBA611DD}"/>
              </a:ext>
            </a:extLst>
          </p:cNvPr>
          <p:cNvSpPr txBox="1"/>
          <p:nvPr/>
        </p:nvSpPr>
        <p:spPr>
          <a:xfrm rot="16200000">
            <a:off x="-2759029" y="3100477"/>
            <a:ext cx="650272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600" dirty="0">
                <a:latin typeface="Chalkduster" panose="03050602040202020205" pitchFamily="66" charset="77"/>
              </a:rPr>
              <a:t>ATELIER N°1</a:t>
            </a:r>
          </a:p>
        </p:txBody>
      </p:sp>
      <p:graphicFrame>
        <p:nvGraphicFramePr>
          <p:cNvPr id="8" name="Tableau 12">
            <a:extLst>
              <a:ext uri="{FF2B5EF4-FFF2-40B4-BE49-F238E27FC236}">
                <a16:creationId xmlns:a16="http://schemas.microsoft.com/office/drawing/2014/main" id="{FA6032A4-8F20-01BC-DA7A-873CD613B9E8}"/>
              </a:ext>
            </a:extLst>
          </p:cNvPr>
          <p:cNvGraphicFramePr>
            <a:graphicFrameLocks noGrp="1"/>
          </p:cNvGraphicFramePr>
          <p:nvPr>
            <p:extLst>
              <p:ext uri="{D42A27DB-BD31-4B8C-83A1-F6EECF244321}">
                <p14:modId xmlns:p14="http://schemas.microsoft.com/office/powerpoint/2010/main" val="3198535983"/>
              </p:ext>
            </p:extLst>
          </p:nvPr>
        </p:nvGraphicFramePr>
        <p:xfrm>
          <a:off x="974838" y="945827"/>
          <a:ext cx="10819420" cy="3941954"/>
        </p:xfrm>
        <a:graphic>
          <a:graphicData uri="http://schemas.openxmlformats.org/drawingml/2006/table">
            <a:tbl>
              <a:tblPr firstRow="1" bandRow="1">
                <a:tableStyleId>{912C8C85-51F0-491E-9774-3900AFEF0FD7}</a:tableStyleId>
              </a:tblPr>
              <a:tblGrid>
                <a:gridCol w="6118689">
                  <a:extLst>
                    <a:ext uri="{9D8B030D-6E8A-4147-A177-3AD203B41FA5}">
                      <a16:colId xmlns:a16="http://schemas.microsoft.com/office/drawing/2014/main" val="2770092743"/>
                    </a:ext>
                  </a:extLst>
                </a:gridCol>
                <a:gridCol w="4700731">
                  <a:extLst>
                    <a:ext uri="{9D8B030D-6E8A-4147-A177-3AD203B41FA5}">
                      <a16:colId xmlns:a16="http://schemas.microsoft.com/office/drawing/2014/main" val="2161138990"/>
                    </a:ext>
                  </a:extLst>
                </a:gridCol>
              </a:tblGrid>
              <a:tr h="300471">
                <a:tc gridSpan="2">
                  <a:txBody>
                    <a:bodyPr/>
                    <a:lstStyle/>
                    <a:p>
                      <a:pPr algn="ctr"/>
                      <a:r>
                        <a:rPr lang="fr-FR" sz="1400" dirty="0"/>
                        <a:t>RESSOURCES</a:t>
                      </a:r>
                    </a:p>
                  </a:txBody>
                  <a:tcPr/>
                </a:tc>
                <a:tc hMerge="1">
                  <a:txBody>
                    <a:bodyPr/>
                    <a:lstStyle/>
                    <a:p>
                      <a:endParaRPr lang="fr-FR"/>
                    </a:p>
                  </a:txBody>
                  <a:tcPr/>
                </a:tc>
                <a:extLst>
                  <a:ext uri="{0D108BD9-81ED-4DB2-BD59-A6C34878D82A}">
                    <a16:rowId xmlns:a16="http://schemas.microsoft.com/office/drawing/2014/main" val="2729729537"/>
                  </a:ext>
                </a:extLst>
              </a:tr>
              <a:tr h="1950497">
                <a:tc>
                  <a:txBody>
                    <a:bodyPr/>
                    <a:lstStyle/>
                    <a:p>
                      <a:pPr>
                        <a:lnSpc>
                          <a:spcPct val="150000"/>
                        </a:lnSpc>
                      </a:pPr>
                      <a:r>
                        <a:rPr lang="fr-FR" sz="1400" b="1" u="sng" dirty="0"/>
                        <a:t>Document 1 : Principe de la chromatographie.</a:t>
                      </a:r>
                    </a:p>
                    <a:p>
                      <a:pPr algn="just">
                        <a:lnSpc>
                          <a:spcPct val="150000"/>
                        </a:lnSpc>
                      </a:pPr>
                      <a:r>
                        <a:rPr lang="fr-FR" sz="1400" b="0" i="0" u="none" strike="noStrike" dirty="0">
                          <a:solidFill>
                            <a:srgbClr val="000000"/>
                          </a:solidFill>
                          <a:effectLst/>
                        </a:rPr>
                        <a:t>La </a:t>
                      </a:r>
                      <a:r>
                        <a:rPr lang="fr-FR" sz="1400" b="1" i="0" u="none" strike="noStrike" dirty="0">
                          <a:solidFill>
                            <a:srgbClr val="000000"/>
                          </a:solidFill>
                          <a:effectLst/>
                        </a:rPr>
                        <a:t>chromatographie</a:t>
                      </a:r>
                      <a:r>
                        <a:rPr lang="fr-FR" sz="1400" b="0" i="0" u="none" strike="noStrike" dirty="0">
                          <a:solidFill>
                            <a:srgbClr val="000000"/>
                          </a:solidFill>
                          <a:effectLst/>
                        </a:rPr>
                        <a:t> est une méthode séparative qui permet l'identification des différents composés d'un mélange.</a:t>
                      </a:r>
                      <a:r>
                        <a:rPr lang="fr-FR" sz="1400" dirty="0">
                          <a:solidFill>
                            <a:srgbClr val="000000"/>
                          </a:solidFill>
                        </a:rPr>
                        <a:t> </a:t>
                      </a:r>
                      <a:r>
                        <a:rPr lang="fr-FR" sz="1400" b="0" i="0" u="none" strike="noStrike" dirty="0">
                          <a:solidFill>
                            <a:srgbClr val="000000"/>
                          </a:solidFill>
                          <a:effectLst/>
                        </a:rPr>
                        <a:t>Le principe est basé sur les différences d'affinité des composés du mélange avec la phase stationnaire (le support) et la phase mobile (l’éluant). </a:t>
                      </a:r>
                    </a:p>
                    <a:p>
                      <a:pPr algn="r">
                        <a:lnSpc>
                          <a:spcPct val="150000"/>
                        </a:lnSpc>
                      </a:pPr>
                      <a:r>
                        <a:rPr lang="fr-FR" sz="1400" i="1" dirty="0">
                          <a:solidFill>
                            <a:srgbClr val="000000"/>
                          </a:solidFill>
                        </a:rPr>
                        <a:t>Source : d’après le site </a:t>
                      </a:r>
                      <a:r>
                        <a:rPr lang="fr-FR" sz="1400" i="1" dirty="0" err="1">
                          <a:solidFill>
                            <a:srgbClr val="000000"/>
                          </a:solidFill>
                        </a:rPr>
                        <a:t>lachimie.fr</a:t>
                      </a:r>
                      <a:endParaRPr lang="fr-FR" sz="1400" b="1" dirty="0"/>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fr-FR" sz="1400" i="1" dirty="0"/>
                        <a:t>Source : le livre scolaire</a:t>
                      </a:r>
                    </a:p>
                  </a:txBody>
                  <a:tcPr anchor="b"/>
                </a:tc>
                <a:extLst>
                  <a:ext uri="{0D108BD9-81ED-4DB2-BD59-A6C34878D82A}">
                    <a16:rowId xmlns:a16="http://schemas.microsoft.com/office/drawing/2014/main" val="3397386656"/>
                  </a:ext>
                </a:extLst>
              </a:tr>
              <a:tr h="482362">
                <a:tc gridSpan="2">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fr-FR" sz="1400" b="1" u="sng" dirty="0"/>
                        <a:t>Document 2 : Rf de différents pigments photosynthétiques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fr-FR" sz="1400" b="1" u="sng"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fr-FR" sz="1400" b="1" u="sng"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fr-FR" sz="1400" b="1" u="sng" dirty="0"/>
                    </a:p>
                    <a:p>
                      <a:pPr marL="0" marR="0" lvl="0" indent="0" algn="just" defTabSz="914400" rtl="0" eaLnBrk="1" fontAlgn="auto" latinLnBrk="0" hangingPunct="1">
                        <a:lnSpc>
                          <a:spcPct val="150000"/>
                        </a:lnSpc>
                        <a:spcBef>
                          <a:spcPts val="0"/>
                        </a:spcBef>
                        <a:spcAft>
                          <a:spcPts val="0"/>
                        </a:spcAft>
                        <a:buClrTx/>
                        <a:buSzTx/>
                        <a:buFontTx/>
                        <a:buNone/>
                        <a:tabLst/>
                        <a:defRPr/>
                      </a:pPr>
                      <a:r>
                        <a:rPr lang="fr-FR" sz="1400" i="1" dirty="0"/>
                        <a:t>Rf = facteur de rétention = distance parcourue par un constituant du mélange / distance parcourue par l’éluant.</a:t>
                      </a:r>
                    </a:p>
                  </a:txBody>
                  <a:tcPr/>
                </a:tc>
                <a:tc hMerge="1">
                  <a:txBody>
                    <a:bodyPr/>
                    <a:lstStyle/>
                    <a:p>
                      <a:pPr algn="just">
                        <a:lnSpc>
                          <a:spcPct val="150000"/>
                        </a:lnSpc>
                      </a:pPr>
                      <a:endParaRPr lang="fr-FR" sz="1400" b="1" dirty="0"/>
                    </a:p>
                  </a:txBody>
                  <a:tcPr/>
                </a:tc>
                <a:extLst>
                  <a:ext uri="{0D108BD9-81ED-4DB2-BD59-A6C34878D82A}">
                    <a16:rowId xmlns:a16="http://schemas.microsoft.com/office/drawing/2014/main" val="2175984667"/>
                  </a:ext>
                </a:extLst>
              </a:tr>
            </a:tbl>
          </a:graphicData>
        </a:graphic>
      </p:graphicFrame>
      <p:pic>
        <p:nvPicPr>
          <p:cNvPr id="12" name="Picture 2" descr="Réaliser une chromatographie sur couche mince | Lelivrescolaire.fr">
            <a:extLst>
              <a:ext uri="{FF2B5EF4-FFF2-40B4-BE49-F238E27FC236}">
                <a16:creationId xmlns:a16="http://schemas.microsoft.com/office/drawing/2014/main" id="{7A9ACDFF-EBF9-207D-38C9-4392FBB30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692" y="1412609"/>
            <a:ext cx="2127599" cy="179026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C4BFD302-8821-53B6-C105-6A80025699EA}"/>
              </a:ext>
            </a:extLst>
          </p:cNvPr>
          <p:cNvPicPr>
            <a:picLocks noChangeAspect="1"/>
          </p:cNvPicPr>
          <p:nvPr/>
        </p:nvPicPr>
        <p:blipFill>
          <a:blip r:embed="rId3"/>
          <a:stretch>
            <a:fillRect/>
          </a:stretch>
        </p:blipFill>
        <p:spPr>
          <a:xfrm>
            <a:off x="2479472" y="3669657"/>
            <a:ext cx="7772400" cy="944217"/>
          </a:xfrm>
          <a:prstGeom prst="rect">
            <a:avLst/>
          </a:prstGeom>
        </p:spPr>
      </p:pic>
    </p:spTree>
    <p:extLst>
      <p:ext uri="{BB962C8B-B14F-4D97-AF65-F5344CB8AC3E}">
        <p14:creationId xmlns:p14="http://schemas.microsoft.com/office/powerpoint/2010/main" val="148665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D522E5B-982C-4337-8B41-20ABCBB8C4FB}"/>
              </a:ext>
            </a:extLst>
          </p:cNvPr>
          <p:cNvSpPr txBox="1"/>
          <p:nvPr/>
        </p:nvSpPr>
        <p:spPr>
          <a:xfrm>
            <a:off x="9806610" y="5973151"/>
            <a:ext cx="2385390" cy="646331"/>
          </a:xfrm>
          <a:prstGeom prst="rect">
            <a:avLst/>
          </a:prstGeom>
          <a:noFill/>
        </p:spPr>
        <p:txBody>
          <a:bodyPr wrap="square" rtlCol="0">
            <a:spAutoFit/>
          </a:bodyPr>
          <a:lstStyle/>
          <a:p>
            <a:r>
              <a:rPr lang="fr-FR" dirty="0">
                <a:sym typeface="Wingdings" panose="05000000000000000000" pitchFamily="2" charset="2"/>
              </a:rPr>
              <a:t> Chromatogramme de feuille d’épinard</a:t>
            </a:r>
            <a:endParaRPr lang="fr-FR" dirty="0"/>
          </a:p>
        </p:txBody>
      </p:sp>
      <p:sp>
        <p:nvSpPr>
          <p:cNvPr id="6" name="ZoneTexte 5">
            <a:extLst>
              <a:ext uri="{FF2B5EF4-FFF2-40B4-BE49-F238E27FC236}">
                <a16:creationId xmlns:a16="http://schemas.microsoft.com/office/drawing/2014/main" id="{2D1EDC66-A1BF-4361-B28D-3DA295CC2E44}"/>
              </a:ext>
            </a:extLst>
          </p:cNvPr>
          <p:cNvSpPr txBox="1"/>
          <p:nvPr/>
        </p:nvSpPr>
        <p:spPr>
          <a:xfrm>
            <a:off x="5078804" y="5918727"/>
            <a:ext cx="2895599" cy="646331"/>
          </a:xfrm>
          <a:prstGeom prst="rect">
            <a:avLst/>
          </a:prstGeom>
          <a:noFill/>
        </p:spPr>
        <p:txBody>
          <a:bodyPr wrap="square" rtlCol="0">
            <a:spAutoFit/>
          </a:bodyPr>
          <a:lstStyle/>
          <a:p>
            <a:pPr algn="r"/>
            <a:r>
              <a:rPr lang="fr-FR" dirty="0">
                <a:sym typeface="Wingdings" panose="05000000000000000000" pitchFamily="2" charset="2"/>
              </a:rPr>
              <a:t>Chromatogramme de feuille de prunier rouge  </a:t>
            </a:r>
            <a:endParaRPr lang="fr-FR" dirty="0"/>
          </a:p>
        </p:txBody>
      </p:sp>
      <p:pic>
        <p:nvPicPr>
          <p:cNvPr id="10" name="Picture 2">
            <a:extLst>
              <a:ext uri="{FF2B5EF4-FFF2-40B4-BE49-F238E27FC236}">
                <a16:creationId xmlns:a16="http://schemas.microsoft.com/office/drawing/2014/main" id="{0611CB41-C6F3-4BC9-B9AE-7DEDBA119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36" t="10030" r="67395" b="3047"/>
          <a:stretch/>
        </p:blipFill>
        <p:spPr bwMode="auto">
          <a:xfrm>
            <a:off x="8090390" y="990528"/>
            <a:ext cx="722244" cy="5716703"/>
          </a:xfrm>
          <a:prstGeom prst="rect">
            <a:avLst/>
          </a:prstGeom>
        </p:spPr>
        <p:style>
          <a:lnRef idx="2">
            <a:schemeClr val="dk1"/>
          </a:lnRef>
          <a:fillRef idx="1">
            <a:schemeClr val="lt1"/>
          </a:fillRef>
          <a:effectRef idx="0">
            <a:schemeClr val="dk1"/>
          </a:effectRef>
          <a:fontRef idx="minor">
            <a:schemeClr val="dk1"/>
          </a:fontRef>
        </p:style>
      </p:pic>
      <p:pic>
        <p:nvPicPr>
          <p:cNvPr id="11" name="Picture 2">
            <a:extLst>
              <a:ext uri="{FF2B5EF4-FFF2-40B4-BE49-F238E27FC236}">
                <a16:creationId xmlns:a16="http://schemas.microsoft.com/office/drawing/2014/main" id="{150548A0-4769-41FD-9548-A7F9854AC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594" t="5477" r="8857" b="2188"/>
          <a:stretch/>
        </p:blipFill>
        <p:spPr bwMode="auto">
          <a:xfrm>
            <a:off x="9044608" y="990528"/>
            <a:ext cx="722244" cy="5716703"/>
          </a:xfrm>
          <a:prstGeom prst="rect">
            <a:avLst/>
          </a:prstGeom>
        </p:spPr>
        <p:style>
          <a:lnRef idx="2">
            <a:schemeClr val="dk1"/>
          </a:lnRef>
          <a:fillRef idx="1">
            <a:schemeClr val="lt1"/>
          </a:fillRef>
          <a:effectRef idx="0">
            <a:schemeClr val="dk1"/>
          </a:effectRef>
          <a:fontRef idx="minor">
            <a:schemeClr val="dk1"/>
          </a:fontRef>
        </p:style>
      </p:pic>
      <p:sp>
        <p:nvSpPr>
          <p:cNvPr id="3" name="ZoneTexte 2">
            <a:extLst>
              <a:ext uri="{FF2B5EF4-FFF2-40B4-BE49-F238E27FC236}">
                <a16:creationId xmlns:a16="http://schemas.microsoft.com/office/drawing/2014/main" id="{DAA70166-120C-7FD4-3A7C-1FDDE7F7BF17}"/>
              </a:ext>
            </a:extLst>
          </p:cNvPr>
          <p:cNvSpPr txBox="1"/>
          <p:nvPr/>
        </p:nvSpPr>
        <p:spPr>
          <a:xfrm>
            <a:off x="1047476" y="172278"/>
            <a:ext cx="10828294"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800" dirty="0">
                <a:latin typeface="Chalkduster" panose="03050602040202020205" pitchFamily="66" charset="77"/>
              </a:rPr>
              <a:t>Etude des pigments photosynthétiques</a:t>
            </a:r>
          </a:p>
        </p:txBody>
      </p:sp>
      <p:sp>
        <p:nvSpPr>
          <p:cNvPr id="8" name="ZoneTexte 7">
            <a:extLst>
              <a:ext uri="{FF2B5EF4-FFF2-40B4-BE49-F238E27FC236}">
                <a16:creationId xmlns:a16="http://schemas.microsoft.com/office/drawing/2014/main" id="{5E7F673C-7A42-7064-5E80-6D83721278B6}"/>
              </a:ext>
            </a:extLst>
          </p:cNvPr>
          <p:cNvSpPr txBox="1"/>
          <p:nvPr/>
        </p:nvSpPr>
        <p:spPr>
          <a:xfrm rot="16200000">
            <a:off x="-2759029" y="3100477"/>
            <a:ext cx="650272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3600" dirty="0">
                <a:latin typeface="Chalkduster" panose="03050602040202020205" pitchFamily="66" charset="77"/>
              </a:rPr>
              <a:t>ATELIER N°1</a:t>
            </a:r>
          </a:p>
        </p:txBody>
      </p:sp>
      <p:pic>
        <p:nvPicPr>
          <p:cNvPr id="12" name="Image 11">
            <a:extLst>
              <a:ext uri="{FF2B5EF4-FFF2-40B4-BE49-F238E27FC236}">
                <a16:creationId xmlns:a16="http://schemas.microsoft.com/office/drawing/2014/main" id="{CCCABFC5-0F6B-2695-DA3C-8E10F13C50B6}"/>
              </a:ext>
            </a:extLst>
          </p:cNvPr>
          <p:cNvPicPr>
            <a:picLocks noChangeAspect="1"/>
          </p:cNvPicPr>
          <p:nvPr/>
        </p:nvPicPr>
        <p:blipFill rotWithShape="1">
          <a:blip r:embed="rId3"/>
          <a:srcRect l="64002" t="-229" r="7347" b="9225"/>
          <a:stretch/>
        </p:blipFill>
        <p:spPr>
          <a:xfrm>
            <a:off x="2561760" y="753093"/>
            <a:ext cx="2332382" cy="5954138"/>
          </a:xfrm>
          <a:prstGeom prst="rect">
            <a:avLst/>
          </a:prstGeom>
        </p:spPr>
      </p:pic>
      <p:sp>
        <p:nvSpPr>
          <p:cNvPr id="5" name="ZoneTexte 4">
            <a:extLst>
              <a:ext uri="{FF2B5EF4-FFF2-40B4-BE49-F238E27FC236}">
                <a16:creationId xmlns:a16="http://schemas.microsoft.com/office/drawing/2014/main" id="{E4640528-5158-4513-812B-856AD4F1B930}"/>
              </a:ext>
            </a:extLst>
          </p:cNvPr>
          <p:cNvSpPr txBox="1"/>
          <p:nvPr/>
        </p:nvSpPr>
        <p:spPr>
          <a:xfrm>
            <a:off x="4376848" y="2006319"/>
            <a:ext cx="233238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u="sng" dirty="0">
                <a:sym typeface="Wingdings" panose="05000000000000000000" pitchFamily="2" charset="2"/>
              </a:rPr>
              <a:t> </a:t>
            </a:r>
            <a:r>
              <a:rPr lang="fr-FR" u="sng" dirty="0"/>
              <a:t>Chromatogramme  de feuille verte</a:t>
            </a:r>
          </a:p>
        </p:txBody>
      </p:sp>
      <p:sp>
        <p:nvSpPr>
          <p:cNvPr id="13" name="ZoneTexte 12">
            <a:extLst>
              <a:ext uri="{FF2B5EF4-FFF2-40B4-BE49-F238E27FC236}">
                <a16:creationId xmlns:a16="http://schemas.microsoft.com/office/drawing/2014/main" id="{114FA1E9-2F79-DEE9-ED4B-C0D434551BD4}"/>
              </a:ext>
            </a:extLst>
          </p:cNvPr>
          <p:cNvSpPr txBox="1"/>
          <p:nvPr/>
        </p:nvSpPr>
        <p:spPr>
          <a:xfrm rot="16200000">
            <a:off x="-1635927" y="3540653"/>
            <a:ext cx="5828473"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dirty="0">
                <a:latin typeface="Chalkduster" panose="03050602040202020205" pitchFamily="66" charset="77"/>
              </a:rPr>
              <a:t>RESSOURCE COMPLÉMENTAIRE</a:t>
            </a:r>
          </a:p>
        </p:txBody>
      </p:sp>
    </p:spTree>
    <p:extLst>
      <p:ext uri="{BB962C8B-B14F-4D97-AF65-F5344CB8AC3E}">
        <p14:creationId xmlns:p14="http://schemas.microsoft.com/office/powerpoint/2010/main" val="178645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5E81F28-0F1B-763C-6052-1F51BBA611DD}"/>
              </a:ext>
            </a:extLst>
          </p:cNvPr>
          <p:cNvSpPr txBox="1"/>
          <p:nvPr/>
        </p:nvSpPr>
        <p:spPr>
          <a:xfrm rot="16200000">
            <a:off x="-2759029" y="3162032"/>
            <a:ext cx="650272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dirty="0">
                <a:latin typeface="Chalkduster" panose="03050602040202020205" pitchFamily="66" charset="77"/>
              </a:rPr>
              <a:t>ATELIER N°2</a:t>
            </a:r>
          </a:p>
        </p:txBody>
      </p:sp>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2888715752"/>
              </p:ext>
            </p:extLst>
          </p:nvPr>
        </p:nvGraphicFramePr>
        <p:xfrm>
          <a:off x="1017269" y="1297732"/>
          <a:ext cx="10819420" cy="1643253"/>
        </p:xfrm>
        <a:graphic>
          <a:graphicData uri="http://schemas.openxmlformats.org/drawingml/2006/table">
            <a:tbl>
              <a:tblPr firstRow="1" bandRow="1">
                <a:tableStyleId>{69012ECD-51FC-41F1-AA8D-1B2483CD663E}</a:tableStyleId>
              </a:tblPr>
              <a:tblGrid>
                <a:gridCol w="10819420">
                  <a:extLst>
                    <a:ext uri="{9D8B030D-6E8A-4147-A177-3AD203B41FA5}">
                      <a16:colId xmlns:a16="http://schemas.microsoft.com/office/drawing/2014/main" val="2770092743"/>
                    </a:ext>
                  </a:extLst>
                </a:gridCol>
              </a:tblGrid>
              <a:tr h="292891">
                <a:tc>
                  <a:txBody>
                    <a:bodyPr/>
                    <a:lstStyle/>
                    <a:p>
                      <a:pPr algn="ctr"/>
                      <a:r>
                        <a:rPr lang="fr-FR" sz="1400" dirty="0"/>
                        <a:t>CONTEXTE</a:t>
                      </a:r>
                    </a:p>
                  </a:txBody>
                  <a:tcPr/>
                </a:tc>
                <a:extLst>
                  <a:ext uri="{0D108BD9-81ED-4DB2-BD59-A6C34878D82A}">
                    <a16:rowId xmlns:a16="http://schemas.microsoft.com/office/drawing/2014/main" val="2729729537"/>
                  </a:ext>
                </a:extLst>
              </a:tr>
              <a:tr h="978621">
                <a:tc>
                  <a:txBody>
                    <a:bodyPr/>
                    <a:lstStyle/>
                    <a:p>
                      <a:pPr algn="just">
                        <a:lnSpc>
                          <a:spcPct val="150000"/>
                        </a:lnSpc>
                      </a:pPr>
                      <a:r>
                        <a:rPr lang="fr-FR" sz="1400" dirty="0"/>
                        <a:t>Dès 1772, Joseph Priestley montre que les plantes vertes produisent du dioxygène, puis en 1782, Jean Senebier met en évidence que cette réaction nécessite également du dioxyde de carbone.</a:t>
                      </a:r>
                    </a:p>
                    <a:p>
                      <a:pPr algn="just">
                        <a:lnSpc>
                          <a:spcPct val="150000"/>
                        </a:lnSpc>
                      </a:pPr>
                      <a:r>
                        <a:rPr lang="fr-FR" sz="1400" b="1" dirty="0"/>
                        <a:t>On cherche ici à démontrer que la réduction de carbone ainsi que la photolyse de l’eau ne sont réalisés par les plantes qu’en présence de lumière. </a:t>
                      </a:r>
                    </a:p>
                  </a:txBody>
                  <a:tcPr/>
                </a:tc>
                <a:extLst>
                  <a:ext uri="{0D108BD9-81ED-4DB2-BD59-A6C34878D82A}">
                    <a16:rowId xmlns:a16="http://schemas.microsoft.com/office/drawing/2014/main" val="3397386656"/>
                  </a:ext>
                </a:extLst>
              </a:tr>
            </a:tbl>
          </a:graphicData>
        </a:graphic>
      </p:graphicFrame>
      <p:graphicFrame>
        <p:nvGraphicFramePr>
          <p:cNvPr id="13" name="Tableau 12">
            <a:extLst>
              <a:ext uri="{FF2B5EF4-FFF2-40B4-BE49-F238E27FC236}">
                <a16:creationId xmlns:a16="http://schemas.microsoft.com/office/drawing/2014/main" id="{11EC365F-D3EB-CACA-8DB0-35276FAD6C6F}"/>
              </a:ext>
            </a:extLst>
          </p:cNvPr>
          <p:cNvGraphicFramePr>
            <a:graphicFrameLocks noGrp="1"/>
          </p:cNvGraphicFramePr>
          <p:nvPr>
            <p:extLst>
              <p:ext uri="{D42A27DB-BD31-4B8C-83A1-F6EECF244321}">
                <p14:modId xmlns:p14="http://schemas.microsoft.com/office/powerpoint/2010/main" val="2210155346"/>
              </p:ext>
            </p:extLst>
          </p:nvPr>
        </p:nvGraphicFramePr>
        <p:xfrm>
          <a:off x="1017269" y="3112332"/>
          <a:ext cx="10812432" cy="3085014"/>
        </p:xfrm>
        <a:graphic>
          <a:graphicData uri="http://schemas.openxmlformats.org/drawingml/2006/table">
            <a:tbl>
              <a:tblPr firstRow="1" firstCol="1" bandRow="1">
                <a:tableStyleId>{B301B821-A1FF-4177-AEE7-76D212191A09}</a:tableStyleId>
              </a:tblPr>
              <a:tblGrid>
                <a:gridCol w="10812432">
                  <a:extLst>
                    <a:ext uri="{9D8B030D-6E8A-4147-A177-3AD203B41FA5}">
                      <a16:colId xmlns:a16="http://schemas.microsoft.com/office/drawing/2014/main" val="1334350324"/>
                    </a:ext>
                  </a:extLst>
                </a:gridCol>
              </a:tblGrid>
              <a:tr h="279722">
                <a:tc>
                  <a:txBody>
                    <a:bodyPr/>
                    <a:lstStyle/>
                    <a:p>
                      <a:pPr algn="ctr">
                        <a:lnSpc>
                          <a:spcPct val="150000"/>
                        </a:lnSpc>
                      </a:pPr>
                      <a:r>
                        <a:rPr lang="fr-FR" sz="1400" dirty="0">
                          <a:effectLst/>
                        </a:rPr>
                        <a:t>CONSIGNES</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6857714"/>
                  </a:ext>
                </a:extLst>
              </a:tr>
              <a:tr h="279722">
                <a:tc>
                  <a:txBody>
                    <a:bodyPr/>
                    <a:lstStyle/>
                    <a:p>
                      <a:pPr algn="just">
                        <a:lnSpc>
                          <a:spcPct val="150000"/>
                        </a:lnSpc>
                        <a:spcBef>
                          <a:spcPts val="600"/>
                        </a:spcBef>
                        <a:spcAft>
                          <a:spcPts val="600"/>
                        </a:spcAft>
                      </a:pPr>
                      <a:r>
                        <a:rPr lang="fr-FR" sz="1400" dirty="0">
                          <a:effectLst/>
                        </a:rPr>
                        <a:t>Partie A : Appropriation du contexte, proposition d’une stratégie et activité pratique (durée recommandée : 20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596662"/>
                  </a:ext>
                </a:extLst>
              </a:tr>
              <a:tr h="977322">
                <a:tc>
                  <a:txBody>
                    <a:bodyPr/>
                    <a:lstStyle/>
                    <a:p>
                      <a:pPr algn="just">
                        <a:lnSpc>
                          <a:spcPct val="150000"/>
                        </a:lnSpc>
                      </a:pPr>
                      <a:r>
                        <a:rPr lang="fr-FR" sz="1400" dirty="0">
                          <a:effectLst/>
                        </a:rPr>
                        <a:t>Élaborer </a:t>
                      </a:r>
                      <a:r>
                        <a:rPr lang="fr-FR" sz="1400" b="0" dirty="0">
                          <a:effectLst/>
                        </a:rPr>
                        <a:t>une stratégie de résolution afin de démontrer que la réduction du carbone et la photolyse de l’eau nécessite la présence de lumière .</a:t>
                      </a:r>
                      <a:endParaRPr lang="fr-FR" sz="1400" dirty="0">
                        <a:effectLst/>
                      </a:endParaRPr>
                    </a:p>
                    <a:p>
                      <a:pPr algn="ctr">
                        <a:lnSpc>
                          <a:spcPct val="150000"/>
                        </a:lnSpc>
                      </a:pPr>
                      <a:r>
                        <a:rPr lang="fr-FR" sz="1400" dirty="0">
                          <a:effectLst/>
                        </a:rPr>
                        <a:t>Appeler l’examinateur pour validation de votre proposition à l’oral. </a:t>
                      </a:r>
                    </a:p>
                    <a:p>
                      <a:pPr algn="just">
                        <a:lnSpc>
                          <a:spcPct val="150000"/>
                        </a:lnSpc>
                      </a:pPr>
                      <a:r>
                        <a:rPr lang="fr-FR" sz="1400" dirty="0">
                          <a:effectLst/>
                        </a:rPr>
                        <a:t>Mettre en œuvre </a:t>
                      </a:r>
                      <a:r>
                        <a:rPr lang="fr-FR" sz="1400" b="0" dirty="0">
                          <a:effectLst/>
                        </a:rPr>
                        <a:t>le protocole.</a:t>
                      </a:r>
                    </a:p>
                  </a:txBody>
                  <a:tcPr marL="68580" marR="68580" marT="0" marB="0"/>
                </a:tc>
                <a:extLst>
                  <a:ext uri="{0D108BD9-81ED-4DB2-BD59-A6C34878D82A}">
                    <a16:rowId xmlns:a16="http://schemas.microsoft.com/office/drawing/2014/main" val="1339077543"/>
                  </a:ext>
                </a:extLst>
              </a:tr>
              <a:tr h="279722">
                <a:tc>
                  <a:txBody>
                    <a:bodyPr/>
                    <a:lstStyle/>
                    <a:p>
                      <a:pPr algn="just">
                        <a:lnSpc>
                          <a:spcPct val="150000"/>
                        </a:lnSpc>
                        <a:spcBef>
                          <a:spcPts val="600"/>
                        </a:spcBef>
                        <a:spcAft>
                          <a:spcPts val="600"/>
                        </a:spcAft>
                      </a:pPr>
                      <a:r>
                        <a:rPr lang="fr-FR" sz="1400" dirty="0">
                          <a:effectLst/>
                        </a:rPr>
                        <a:t>Partie B : Communication et interprétation des résultats ; conclusion (durée recommandée : 25 min)</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4769297"/>
                  </a:ext>
                </a:extLst>
              </a:tr>
              <a:tr h="1215843">
                <a:tc>
                  <a:txBody>
                    <a:bodyPr/>
                    <a:lstStyle/>
                    <a:p>
                      <a:pPr algn="just">
                        <a:lnSpc>
                          <a:spcPct val="150000"/>
                        </a:lnSpc>
                      </a:pPr>
                      <a:r>
                        <a:rPr lang="fr-FR" sz="1400" dirty="0">
                          <a:effectLst/>
                        </a:rPr>
                        <a:t> Présenter </a:t>
                      </a:r>
                      <a:r>
                        <a:rPr lang="fr-FR" sz="1400" b="0" dirty="0">
                          <a:effectLst/>
                        </a:rPr>
                        <a:t>et</a:t>
                      </a:r>
                      <a:r>
                        <a:rPr lang="fr-FR" sz="1400" dirty="0">
                          <a:effectLst/>
                        </a:rPr>
                        <a:t> traiter </a:t>
                      </a:r>
                      <a:r>
                        <a:rPr lang="fr-FR" sz="1400" b="0" dirty="0">
                          <a:effectLst/>
                        </a:rPr>
                        <a:t>les résultats obtenus dans votre diaporama et les </a:t>
                      </a:r>
                      <a:r>
                        <a:rPr lang="fr-FR" sz="1400" b="1" dirty="0">
                          <a:effectLst/>
                        </a:rPr>
                        <a:t>interpréter</a:t>
                      </a:r>
                      <a:r>
                        <a:rPr lang="fr-FR" sz="1400" b="0" dirty="0">
                          <a:effectLst/>
                        </a:rPr>
                        <a:t>. </a:t>
                      </a:r>
                    </a:p>
                    <a:p>
                      <a:pPr algn="ctr">
                        <a:lnSpc>
                          <a:spcPct val="150000"/>
                        </a:lnSpc>
                      </a:pPr>
                      <a:r>
                        <a:rPr lang="fr-FR" sz="1400" dirty="0">
                          <a:effectLst/>
                        </a:rPr>
                        <a:t>Appeler l’examinateur pour vérifier de votre production et éventuellement obtenir une ressource complémentaire </a:t>
                      </a:r>
                    </a:p>
                    <a:p>
                      <a:pPr algn="just">
                        <a:lnSpc>
                          <a:spcPct val="150000"/>
                        </a:lnSpc>
                      </a:pPr>
                      <a:r>
                        <a:rPr lang="fr-FR" sz="1400" dirty="0">
                          <a:effectLst/>
                        </a:rPr>
                        <a:t>Conclure, </a:t>
                      </a:r>
                      <a:r>
                        <a:rPr lang="fr-FR" sz="1400" b="0" dirty="0">
                          <a:effectLst/>
                        </a:rPr>
                        <a:t>à partir de l’ensemble des données, si en présence de lumière les plantes réalisent une réduction du carbone associée à une photolyse de l’eau.</a:t>
                      </a:r>
                      <a:r>
                        <a:rPr lang="fr-FR" sz="1400" dirty="0">
                          <a:effectLst/>
                        </a:rPr>
                        <a:t>	</a:t>
                      </a:r>
                      <a:endParaRPr lang="fr-FR"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6770613"/>
                  </a:ext>
                </a:extLst>
              </a:tr>
            </a:tbl>
          </a:graphicData>
        </a:graphic>
      </p:graphicFrame>
      <p:sp>
        <p:nvSpPr>
          <p:cNvPr id="2" name="ZoneTexte 1">
            <a:extLst>
              <a:ext uri="{FF2B5EF4-FFF2-40B4-BE49-F238E27FC236}">
                <a16:creationId xmlns:a16="http://schemas.microsoft.com/office/drawing/2014/main" id="{F7CFCA6B-2DF0-27D4-AB6F-B8D0FC0D2BC5}"/>
              </a:ext>
            </a:extLst>
          </p:cNvPr>
          <p:cNvSpPr txBox="1"/>
          <p:nvPr/>
        </p:nvSpPr>
        <p:spPr>
          <a:xfrm>
            <a:off x="1017269" y="172278"/>
            <a:ext cx="1081942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a:latin typeface="Chalkduster" panose="03050602040202020205" pitchFamily="66" charset="77"/>
              </a:rPr>
              <a:t>Réduction du carbone atmosphérique et photolyse de l’eau au cours de la photosynthèse</a:t>
            </a:r>
          </a:p>
        </p:txBody>
      </p:sp>
    </p:spTree>
    <p:extLst>
      <p:ext uri="{BB962C8B-B14F-4D97-AF65-F5344CB8AC3E}">
        <p14:creationId xmlns:p14="http://schemas.microsoft.com/office/powerpoint/2010/main" val="33467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2">
            <a:extLst>
              <a:ext uri="{FF2B5EF4-FFF2-40B4-BE49-F238E27FC236}">
                <a16:creationId xmlns:a16="http://schemas.microsoft.com/office/drawing/2014/main" id="{A1065790-0FB8-0B5C-D361-04B2F5B76762}"/>
              </a:ext>
            </a:extLst>
          </p:cNvPr>
          <p:cNvGraphicFramePr>
            <a:graphicFrameLocks noGrp="1"/>
          </p:cNvGraphicFramePr>
          <p:nvPr>
            <p:extLst>
              <p:ext uri="{D42A27DB-BD31-4B8C-83A1-F6EECF244321}">
                <p14:modId xmlns:p14="http://schemas.microsoft.com/office/powerpoint/2010/main" val="2291553965"/>
              </p:ext>
            </p:extLst>
          </p:nvPr>
        </p:nvGraphicFramePr>
        <p:xfrm>
          <a:off x="1017269" y="1378121"/>
          <a:ext cx="10819420" cy="4303732"/>
        </p:xfrm>
        <a:graphic>
          <a:graphicData uri="http://schemas.openxmlformats.org/drawingml/2006/table">
            <a:tbl>
              <a:tblPr firstRow="1" bandRow="1">
                <a:tableStyleId>{69012ECD-51FC-41F1-AA8D-1B2483CD663E}</a:tableStyleId>
              </a:tblPr>
              <a:tblGrid>
                <a:gridCol w="3962400">
                  <a:extLst>
                    <a:ext uri="{9D8B030D-6E8A-4147-A177-3AD203B41FA5}">
                      <a16:colId xmlns:a16="http://schemas.microsoft.com/office/drawing/2014/main" val="2770092743"/>
                    </a:ext>
                  </a:extLst>
                </a:gridCol>
                <a:gridCol w="3602180">
                  <a:extLst>
                    <a:ext uri="{9D8B030D-6E8A-4147-A177-3AD203B41FA5}">
                      <a16:colId xmlns:a16="http://schemas.microsoft.com/office/drawing/2014/main" val="3596925312"/>
                    </a:ext>
                  </a:extLst>
                </a:gridCol>
                <a:gridCol w="3254840">
                  <a:extLst>
                    <a:ext uri="{9D8B030D-6E8A-4147-A177-3AD203B41FA5}">
                      <a16:colId xmlns:a16="http://schemas.microsoft.com/office/drawing/2014/main" val="1069776371"/>
                    </a:ext>
                  </a:extLst>
                </a:gridCol>
              </a:tblGrid>
              <a:tr h="347163">
                <a:tc gridSpan="3">
                  <a:txBody>
                    <a:bodyPr/>
                    <a:lstStyle/>
                    <a:p>
                      <a:pPr algn="ctr"/>
                      <a:r>
                        <a:rPr lang="fr-FR" sz="1400" dirty="0"/>
                        <a:t>PROTOCOLE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29729537"/>
                  </a:ext>
                </a:extLst>
              </a:tr>
              <a:tr h="2298076">
                <a:tc>
                  <a:txBody>
                    <a:bodyPr/>
                    <a:lstStyle/>
                    <a:p>
                      <a:pPr algn="just">
                        <a:lnSpc>
                          <a:spcPct val="150000"/>
                        </a:lnSpc>
                      </a:pPr>
                      <a:r>
                        <a:rPr lang="fr-FR" sz="1400" b="1" u="sng" dirty="0"/>
                        <a:t>Matériel :</a:t>
                      </a:r>
                    </a:p>
                    <a:p>
                      <a:pPr marL="457200" indent="-457200" algn="just">
                        <a:lnSpc>
                          <a:spcPct val="150000"/>
                        </a:lnSpc>
                        <a:buFont typeface="Arial" panose="020B0604020202020204" pitchFamily="34" charset="0"/>
                        <a:buChar char="•"/>
                      </a:pPr>
                      <a:r>
                        <a:rPr lang="fr-FR" sz="1400" dirty="0"/>
                        <a:t>Euglènes (algues unicellulaires).</a:t>
                      </a:r>
                    </a:p>
                    <a:p>
                      <a:pPr marL="457200" indent="-457200" algn="just">
                        <a:lnSpc>
                          <a:spcPct val="150000"/>
                        </a:lnSpc>
                        <a:buFont typeface="Arial" panose="020B0604020202020204" pitchFamily="34" charset="0"/>
                        <a:buChar char="•"/>
                      </a:pPr>
                      <a:r>
                        <a:rPr lang="fr-FR" sz="1400" dirty="0"/>
                        <a:t>Dispositif ExAO.</a:t>
                      </a:r>
                    </a:p>
                    <a:p>
                      <a:pPr marL="457200" indent="-457200" algn="just">
                        <a:lnSpc>
                          <a:spcPct val="150000"/>
                        </a:lnSpc>
                        <a:buFont typeface="Arial" panose="020B0604020202020204" pitchFamily="34" charset="0"/>
                        <a:buChar char="•"/>
                      </a:pPr>
                      <a:r>
                        <a:rPr lang="fr-FR" sz="1400" dirty="0"/>
                        <a:t>Lampe</a:t>
                      </a:r>
                    </a:p>
                    <a:p>
                      <a:pPr marL="457200" indent="-457200" algn="just">
                        <a:lnSpc>
                          <a:spcPct val="150000"/>
                        </a:lnSpc>
                        <a:buFont typeface="Arial" panose="020B0604020202020204" pitchFamily="34" charset="0"/>
                        <a:buChar char="•"/>
                      </a:pPr>
                      <a:r>
                        <a:rPr lang="fr-FR" sz="1400" dirty="0"/>
                        <a:t>Verrerie de laboratoire.</a:t>
                      </a:r>
                    </a:p>
                    <a:p>
                      <a:pPr marL="457200" indent="-457200" algn="just">
                        <a:lnSpc>
                          <a:spcPct val="150000"/>
                        </a:lnSpc>
                        <a:buFont typeface="Arial" panose="020B0604020202020204" pitchFamily="34" charset="0"/>
                        <a:buChar char="•"/>
                      </a:pPr>
                      <a:r>
                        <a:rPr lang="fr-FR" sz="1400" dirty="0">
                          <a:hlinkClick r:id="rId2"/>
                        </a:rPr>
                        <a:t>Fiche technique du logiciel CAPSTONE.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ct val="150000"/>
                        </a:lnSpc>
                      </a:pPr>
                      <a:r>
                        <a:rPr lang="fr-FR" sz="1400" dirty="0"/>
                        <a:t>Afin de mettre en évidence la réduction de carbone atmosphérique ainsi que la photolyse de l’eau par les plantes en présence de lumière :</a:t>
                      </a:r>
                    </a:p>
                    <a:p>
                      <a:pPr algn="just">
                        <a:lnSpc>
                          <a:spcPct val="150000"/>
                        </a:lnSpc>
                      </a:pPr>
                      <a:endParaRPr lang="fr-FR" sz="1400" b="1" u="sng" dirty="0"/>
                    </a:p>
                    <a:p>
                      <a:pPr marL="457200" indent="-457200" algn="just">
                        <a:lnSpc>
                          <a:spcPct val="150000"/>
                        </a:lnSpc>
                        <a:buFont typeface="Arial" panose="020B0604020202020204" pitchFamily="34" charset="0"/>
                        <a:buChar char="•"/>
                      </a:pPr>
                      <a:r>
                        <a:rPr lang="fr-FR" sz="1400" b="1" dirty="0"/>
                        <a:t>Observer les échanges gazeux liés à la photosynthèse.</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97386656"/>
                  </a:ext>
                </a:extLst>
              </a:tr>
              <a:tr h="1319261">
                <a:tc>
                  <a:txBody>
                    <a:bodyPr/>
                    <a:lstStyle/>
                    <a:p>
                      <a:pPr marL="0" indent="0" algn="ctr">
                        <a:lnSpc>
                          <a:spcPct val="150000"/>
                        </a:lnSpc>
                        <a:buFont typeface="Arial" panose="020B0604020202020204" pitchFamily="34" charset="0"/>
                        <a:buNone/>
                      </a:pPr>
                      <a:r>
                        <a:rPr lang="fr-FR" sz="1400" b="1" dirty="0">
                          <a:solidFill>
                            <a:srgbClr val="0070C0"/>
                          </a:solidFill>
                        </a:rPr>
                        <a:t>SÉCURITÉ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dirty="0">
                          <a:solidFill>
                            <a:srgbClr val="0070C0"/>
                          </a:solidFill>
                          <a:effectLst>
                            <a:outerShdw blurRad="38100" dist="38100" dir="2700000" algn="tl">
                              <a:srgbClr val="000000">
                                <a:alpha val="43137"/>
                              </a:srgbClr>
                            </a:outerShdw>
                          </a:effectLst>
                        </a:rPr>
                        <a:t>PRÉCAUTIONS DE LA MANIPULATION : </a:t>
                      </a:r>
                    </a:p>
                    <a:p>
                      <a:pPr algn="ctr">
                        <a:lnSpc>
                          <a:spcPct val="150000"/>
                        </a:lnSpc>
                      </a:pPr>
                      <a:endParaRPr lang="fr-FR" sz="1400" dirty="0">
                        <a:solidFill>
                          <a:srgbClr val="0070C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p>
                      <a:pPr algn="ctr">
                        <a:lnSpc>
                          <a:spcPct val="150000"/>
                        </a:lnSpc>
                      </a:pPr>
                      <a:endParaRPr lang="fr-FR" sz="1400" dirty="0">
                        <a:solidFill>
                          <a:srgbClr val="FF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r-FR" sz="1400" b="1" dirty="0">
                          <a:solidFill>
                            <a:srgbClr val="0070C0"/>
                          </a:solidFill>
                          <a:effectLst>
                            <a:outerShdw blurRad="38100" dist="38100" dir="2700000" algn="tl">
                              <a:srgbClr val="000000">
                                <a:alpha val="43137"/>
                              </a:srgbClr>
                            </a:outerShdw>
                          </a:effectLst>
                        </a:rPr>
                        <a:t>DISPOSITIF D’ACQUISITION ET DE TRAITEMENT D’IMAGE (si disponible)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28712"/>
                  </a:ext>
                </a:extLst>
              </a:tr>
            </a:tbl>
          </a:graphicData>
        </a:graphic>
      </p:graphicFrame>
      <p:pic>
        <p:nvPicPr>
          <p:cNvPr id="2" name="Image 1">
            <a:extLst>
              <a:ext uri="{FF2B5EF4-FFF2-40B4-BE49-F238E27FC236}">
                <a16:creationId xmlns:a16="http://schemas.microsoft.com/office/drawing/2014/main" id="{FA9B3036-337D-CF02-C8BF-DD181F83BF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36904"/>
            <a:ext cx="942975" cy="942975"/>
          </a:xfrm>
          <a:prstGeom prst="rect">
            <a:avLst/>
          </a:prstGeom>
          <a:ln/>
        </p:spPr>
        <p:style>
          <a:lnRef idx="2">
            <a:schemeClr val="accent1"/>
          </a:lnRef>
          <a:fillRef idx="1">
            <a:schemeClr val="lt1"/>
          </a:fillRef>
          <a:effectRef idx="0">
            <a:schemeClr val="accent1"/>
          </a:effectRef>
          <a:fontRef idx="minor">
            <a:schemeClr val="dk1"/>
          </a:fontRef>
        </p:style>
      </p:pic>
      <p:pic>
        <p:nvPicPr>
          <p:cNvPr id="8" name="Image 7">
            <a:extLst>
              <a:ext uri="{FF2B5EF4-FFF2-40B4-BE49-F238E27FC236}">
                <a16:creationId xmlns:a16="http://schemas.microsoft.com/office/drawing/2014/main" id="{1193BEA4-FFBA-6530-E6B4-393D36E918F0}"/>
              </a:ext>
            </a:extLst>
          </p:cNvPr>
          <p:cNvPicPr>
            <a:picLocks noChangeAspect="1"/>
          </p:cNvPicPr>
          <p:nvPr/>
        </p:nvPicPr>
        <p:blipFill>
          <a:blip r:embed="rId4"/>
          <a:stretch>
            <a:fillRect/>
          </a:stretch>
        </p:blipFill>
        <p:spPr>
          <a:xfrm>
            <a:off x="9668495" y="4704587"/>
            <a:ext cx="1190006" cy="864614"/>
          </a:xfrm>
          <a:prstGeom prst="rect">
            <a:avLst/>
          </a:prstGeom>
        </p:spPr>
      </p:pic>
      <p:sp>
        <p:nvSpPr>
          <p:cNvPr id="9" name="ZoneTexte 8">
            <a:extLst>
              <a:ext uri="{FF2B5EF4-FFF2-40B4-BE49-F238E27FC236}">
                <a16:creationId xmlns:a16="http://schemas.microsoft.com/office/drawing/2014/main" id="{0F148F08-A958-D272-B13B-CA0825E1C462}"/>
              </a:ext>
            </a:extLst>
          </p:cNvPr>
          <p:cNvSpPr txBox="1"/>
          <p:nvPr/>
        </p:nvSpPr>
        <p:spPr>
          <a:xfrm rot="16200000">
            <a:off x="-2759029" y="3162032"/>
            <a:ext cx="650272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800" dirty="0">
                <a:latin typeface="Chalkduster" panose="03050602040202020205" pitchFamily="66" charset="77"/>
              </a:rPr>
              <a:t>ATELIER N°2</a:t>
            </a:r>
          </a:p>
        </p:txBody>
      </p:sp>
      <p:sp>
        <p:nvSpPr>
          <p:cNvPr id="10" name="ZoneTexte 9">
            <a:extLst>
              <a:ext uri="{FF2B5EF4-FFF2-40B4-BE49-F238E27FC236}">
                <a16:creationId xmlns:a16="http://schemas.microsoft.com/office/drawing/2014/main" id="{611DD82A-0FE1-1CEC-4A8F-5EA47A5B9486}"/>
              </a:ext>
            </a:extLst>
          </p:cNvPr>
          <p:cNvSpPr txBox="1"/>
          <p:nvPr/>
        </p:nvSpPr>
        <p:spPr>
          <a:xfrm>
            <a:off x="1017269" y="172278"/>
            <a:ext cx="1081942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a:latin typeface="Chalkduster" panose="03050602040202020205" pitchFamily="66" charset="77"/>
              </a:rPr>
              <a:t>Réduction du carbone atmosphérique et photolyse de l’eau au cours de la photosynthèse</a:t>
            </a:r>
          </a:p>
        </p:txBody>
      </p:sp>
    </p:spTree>
    <p:extLst>
      <p:ext uri="{BB962C8B-B14F-4D97-AF65-F5344CB8AC3E}">
        <p14:creationId xmlns:p14="http://schemas.microsoft.com/office/powerpoint/2010/main" val="166166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B19773-F3D8-4946-9561-072C9A14A3C9}"/>
              </a:ext>
            </a:extLst>
          </p:cNvPr>
          <p:cNvSpPr txBox="1"/>
          <p:nvPr/>
        </p:nvSpPr>
        <p:spPr>
          <a:xfrm>
            <a:off x="1053465" y="1300050"/>
            <a:ext cx="6663691" cy="461395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50000"/>
              </a:lnSpc>
            </a:pPr>
            <a:r>
              <a:rPr lang="fr-FR" b="1" u="sng" dirty="0"/>
              <a:t>Document 1 : Carbone réduit et matière organique.</a:t>
            </a:r>
          </a:p>
          <a:p>
            <a:pPr algn="just">
              <a:lnSpc>
                <a:spcPct val="150000"/>
              </a:lnSpc>
            </a:pPr>
            <a:r>
              <a:rPr lang="fr-FR" dirty="0"/>
              <a:t>L’ensemble des molécules chimiques fabriquées par les êtres vivants est appelé </a:t>
            </a:r>
            <a:r>
              <a:rPr lang="fr-FR" b="1" dirty="0"/>
              <a:t>matière organique</a:t>
            </a:r>
            <a:r>
              <a:rPr lang="fr-FR" dirty="0"/>
              <a:t>. Ces molécules sont essentiellement constituées d’atomes de </a:t>
            </a:r>
            <a:r>
              <a:rPr lang="fr-FR" b="1" dirty="0"/>
              <a:t>carbone</a:t>
            </a:r>
            <a:r>
              <a:rPr lang="fr-FR" dirty="0"/>
              <a:t> (C), </a:t>
            </a:r>
            <a:r>
              <a:rPr lang="fr-FR" b="1" dirty="0"/>
              <a:t>hydrogène</a:t>
            </a:r>
            <a:r>
              <a:rPr lang="fr-FR" dirty="0"/>
              <a:t> (H), </a:t>
            </a:r>
            <a:r>
              <a:rPr lang="fr-FR" b="1" dirty="0"/>
              <a:t>azote</a:t>
            </a:r>
            <a:r>
              <a:rPr lang="fr-FR" dirty="0"/>
              <a:t> (N) et </a:t>
            </a:r>
            <a:r>
              <a:rPr lang="fr-FR" b="1" dirty="0"/>
              <a:t>oxygène</a:t>
            </a:r>
            <a:r>
              <a:rPr lang="fr-FR" dirty="0"/>
              <a:t> (O) ainsi que de soufre (S) et de phosphore (P) (exemple des glucides, lipides et protides). </a:t>
            </a:r>
          </a:p>
          <a:p>
            <a:pPr algn="just">
              <a:lnSpc>
                <a:spcPct val="150000"/>
              </a:lnSpc>
            </a:pPr>
            <a:r>
              <a:rPr lang="fr-FR" b="1" dirty="0"/>
              <a:t>La matière organique comporte toujours du carbone réduit </a:t>
            </a:r>
            <a:r>
              <a:rPr lang="fr-FR" dirty="0"/>
              <a:t>(</a:t>
            </a:r>
            <a:r>
              <a:rPr lang="fr-FR" dirty="0" err="1"/>
              <a:t>CxHy</a:t>
            </a:r>
            <a:r>
              <a:rPr lang="fr-FR" dirty="0"/>
              <a:t>)</a:t>
            </a:r>
            <a:r>
              <a:rPr lang="fr-FR" b="1" dirty="0"/>
              <a:t> </a:t>
            </a:r>
            <a:r>
              <a:rPr lang="fr-FR" dirty="0"/>
              <a:t>contrairement à la matière minérale qui correspond à l’ensemble des molécules ne contenant pas de carbone réduit</a:t>
            </a:r>
          </a:p>
          <a:p>
            <a:pPr algn="just">
              <a:lnSpc>
                <a:spcPct val="150000"/>
              </a:lnSpc>
            </a:pPr>
            <a:r>
              <a:rPr lang="fr-FR" u="sng" dirty="0"/>
              <a:t>Le carbone se trouve ainsi à l’état </a:t>
            </a:r>
            <a:r>
              <a:rPr lang="fr-FR" b="1" u="sng" dirty="0"/>
              <a:t>oxydé</a:t>
            </a:r>
            <a:r>
              <a:rPr lang="fr-FR" u="sng" dirty="0"/>
              <a:t> dans l’atmosphère et à l’état </a:t>
            </a:r>
            <a:r>
              <a:rPr lang="fr-FR" b="1" u="sng" dirty="0"/>
              <a:t>réduit</a:t>
            </a:r>
            <a:r>
              <a:rPr lang="fr-FR" u="sng" dirty="0"/>
              <a:t> dans la matière constitutive des êtres vivants.</a:t>
            </a:r>
            <a:endParaRPr lang="fr-FR" dirty="0"/>
          </a:p>
        </p:txBody>
      </p:sp>
      <p:sp>
        <p:nvSpPr>
          <p:cNvPr id="9" name="ZoneTexte 8">
            <a:extLst>
              <a:ext uri="{FF2B5EF4-FFF2-40B4-BE49-F238E27FC236}">
                <a16:creationId xmlns:a16="http://schemas.microsoft.com/office/drawing/2014/main" id="{9359929A-BD47-4949-BCD2-68F03FA8EFEA}"/>
              </a:ext>
            </a:extLst>
          </p:cNvPr>
          <p:cNvSpPr txBox="1"/>
          <p:nvPr/>
        </p:nvSpPr>
        <p:spPr>
          <a:xfrm>
            <a:off x="7889313" y="1327363"/>
            <a:ext cx="3826438" cy="46592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fr-FR" sz="2000" b="1" u="sng" dirty="0"/>
              <a:t>Document 2 : Réactions de photolyse</a:t>
            </a:r>
          </a:p>
          <a:p>
            <a:pPr algn="just">
              <a:lnSpc>
                <a:spcPct val="150000"/>
              </a:lnSpc>
            </a:pPr>
            <a:r>
              <a:rPr lang="fr-FR" sz="2000" dirty="0"/>
              <a:t>La </a:t>
            </a:r>
            <a:r>
              <a:rPr lang="fr-FR" sz="2000" b="1" dirty="0"/>
              <a:t>photolyse</a:t>
            </a:r>
            <a:r>
              <a:rPr lang="fr-FR" sz="2000" dirty="0"/>
              <a:t> est une réaction chimique de décomposition chimique sous l'influence de la lumière avec </a:t>
            </a:r>
            <a:r>
              <a:rPr lang="fr-FR" sz="2000" b="1" dirty="0"/>
              <a:t>scission d'une molécule d'eau </a:t>
            </a:r>
            <a:r>
              <a:rPr lang="fr-FR" sz="2000" dirty="0"/>
              <a:t>en électrons, </a:t>
            </a:r>
            <a:r>
              <a:rPr lang="fr-FR" sz="2000" b="1" dirty="0"/>
              <a:t>protons</a:t>
            </a:r>
            <a:r>
              <a:rPr lang="fr-FR" sz="2000" dirty="0"/>
              <a:t> et </a:t>
            </a:r>
            <a:r>
              <a:rPr lang="fr-FR" sz="2000" b="1" dirty="0"/>
              <a:t>oxygène.</a:t>
            </a:r>
          </a:p>
          <a:p>
            <a:pPr>
              <a:lnSpc>
                <a:spcPct val="150000"/>
              </a:lnSpc>
            </a:pPr>
            <a:endParaRPr lang="fr-FR" sz="2000" b="1" dirty="0"/>
          </a:p>
          <a:p>
            <a:pPr algn="ctr">
              <a:lnSpc>
                <a:spcPct val="150000"/>
              </a:lnSpc>
            </a:pPr>
            <a:r>
              <a:rPr lang="fr-FR" sz="2000" i="1" dirty="0"/>
              <a:t>2 H</a:t>
            </a:r>
            <a:r>
              <a:rPr lang="fr-FR" sz="2000" i="1" baseline="-25000" dirty="0"/>
              <a:t>2</a:t>
            </a:r>
            <a:r>
              <a:rPr lang="fr-FR" sz="2000" i="1" dirty="0"/>
              <a:t>O </a:t>
            </a:r>
            <a:r>
              <a:rPr lang="fr-FR" sz="2000" i="1" dirty="0">
                <a:sym typeface="Wingdings" panose="05000000000000000000" pitchFamily="2" charset="2"/>
              </a:rPr>
              <a:t> 4H</a:t>
            </a:r>
            <a:r>
              <a:rPr lang="fr-FR" sz="2000" i="1" baseline="30000" dirty="0">
                <a:sym typeface="Wingdings" panose="05000000000000000000" pitchFamily="2" charset="2"/>
              </a:rPr>
              <a:t>+</a:t>
            </a:r>
            <a:r>
              <a:rPr lang="fr-FR" sz="2000" i="1" dirty="0">
                <a:sym typeface="Wingdings" panose="05000000000000000000" pitchFamily="2" charset="2"/>
              </a:rPr>
              <a:t> + O</a:t>
            </a:r>
            <a:r>
              <a:rPr lang="fr-FR" sz="2000" i="1" baseline="-25000" dirty="0">
                <a:sym typeface="Wingdings" panose="05000000000000000000" pitchFamily="2" charset="2"/>
              </a:rPr>
              <a:t>2</a:t>
            </a:r>
            <a:r>
              <a:rPr lang="fr-FR" sz="2000" i="1" dirty="0">
                <a:sym typeface="Wingdings" panose="05000000000000000000" pitchFamily="2" charset="2"/>
              </a:rPr>
              <a:t> + 4e</a:t>
            </a:r>
            <a:r>
              <a:rPr lang="fr-FR" sz="2000" i="1" baseline="30000" dirty="0">
                <a:sym typeface="Wingdings" panose="05000000000000000000" pitchFamily="2" charset="2"/>
              </a:rPr>
              <a:t>-</a:t>
            </a:r>
            <a:endParaRPr lang="fr-FR" sz="2000" i="1" dirty="0">
              <a:sym typeface="Wingdings" panose="05000000000000000000" pitchFamily="2" charset="2"/>
            </a:endParaRPr>
          </a:p>
        </p:txBody>
      </p:sp>
      <p:sp>
        <p:nvSpPr>
          <p:cNvPr id="3" name="ZoneTexte 2">
            <a:extLst>
              <a:ext uri="{FF2B5EF4-FFF2-40B4-BE49-F238E27FC236}">
                <a16:creationId xmlns:a16="http://schemas.microsoft.com/office/drawing/2014/main" id="{FD5F09DF-F87B-15A3-8301-A9F6AF6BC530}"/>
              </a:ext>
            </a:extLst>
          </p:cNvPr>
          <p:cNvSpPr txBox="1"/>
          <p:nvPr/>
        </p:nvSpPr>
        <p:spPr>
          <a:xfrm>
            <a:off x="1017269" y="172278"/>
            <a:ext cx="10698481"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a:latin typeface="Chalkduster" panose="03050602040202020205" pitchFamily="66" charset="77"/>
              </a:rPr>
              <a:t>Réduction du carbone atmosphérique et photolyse de l’eau au cours de la photosynthèse</a:t>
            </a:r>
          </a:p>
        </p:txBody>
      </p:sp>
      <p:sp>
        <p:nvSpPr>
          <p:cNvPr id="2" name="ZoneTexte 1">
            <a:extLst>
              <a:ext uri="{FF2B5EF4-FFF2-40B4-BE49-F238E27FC236}">
                <a16:creationId xmlns:a16="http://schemas.microsoft.com/office/drawing/2014/main" id="{CDCD7482-BA27-0FFF-52FC-2B0E06D5AAAE}"/>
              </a:ext>
            </a:extLst>
          </p:cNvPr>
          <p:cNvSpPr txBox="1"/>
          <p:nvPr/>
        </p:nvSpPr>
        <p:spPr>
          <a:xfrm rot="16200000">
            <a:off x="-2759029" y="3100477"/>
            <a:ext cx="650272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600" dirty="0">
                <a:latin typeface="Chalkduster" panose="03050602040202020205" pitchFamily="66" charset="77"/>
              </a:rPr>
              <a:t>ATELIER N°2</a:t>
            </a:r>
          </a:p>
        </p:txBody>
      </p:sp>
    </p:spTree>
    <p:extLst>
      <p:ext uri="{BB962C8B-B14F-4D97-AF65-F5344CB8AC3E}">
        <p14:creationId xmlns:p14="http://schemas.microsoft.com/office/powerpoint/2010/main" val="94383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114FA1E9-2F79-DEE9-ED4B-C0D434551BD4}"/>
              </a:ext>
            </a:extLst>
          </p:cNvPr>
          <p:cNvSpPr txBox="1"/>
          <p:nvPr/>
        </p:nvSpPr>
        <p:spPr>
          <a:xfrm rot="16200000">
            <a:off x="-1441616" y="3734962"/>
            <a:ext cx="54398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dirty="0">
                <a:latin typeface="Chalkduster" panose="03050602040202020205" pitchFamily="66" charset="77"/>
              </a:rPr>
              <a:t>RESSOURCE COMPLÉMENTAIRE</a:t>
            </a:r>
          </a:p>
        </p:txBody>
      </p:sp>
      <p:sp>
        <p:nvSpPr>
          <p:cNvPr id="2" name="ZoneTexte 1">
            <a:extLst>
              <a:ext uri="{FF2B5EF4-FFF2-40B4-BE49-F238E27FC236}">
                <a16:creationId xmlns:a16="http://schemas.microsoft.com/office/drawing/2014/main" id="{08A9DFC8-0FED-DE1C-2A39-86828B44656C}"/>
              </a:ext>
            </a:extLst>
          </p:cNvPr>
          <p:cNvSpPr txBox="1"/>
          <p:nvPr/>
        </p:nvSpPr>
        <p:spPr>
          <a:xfrm>
            <a:off x="1017269" y="172278"/>
            <a:ext cx="10698481"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a:latin typeface="Chalkduster" panose="03050602040202020205" pitchFamily="66" charset="77"/>
              </a:rPr>
              <a:t>Réduction du carbone atmosphérique et photolyse de l’eau au cours de la photosynthèse</a:t>
            </a:r>
          </a:p>
        </p:txBody>
      </p:sp>
      <p:sp>
        <p:nvSpPr>
          <p:cNvPr id="7" name="ZoneTexte 6">
            <a:extLst>
              <a:ext uri="{FF2B5EF4-FFF2-40B4-BE49-F238E27FC236}">
                <a16:creationId xmlns:a16="http://schemas.microsoft.com/office/drawing/2014/main" id="{47668006-DC58-2FA7-AEAC-B8945346C865}"/>
              </a:ext>
            </a:extLst>
          </p:cNvPr>
          <p:cNvSpPr txBox="1"/>
          <p:nvPr/>
        </p:nvSpPr>
        <p:spPr>
          <a:xfrm rot="16200000">
            <a:off x="-2759029" y="3100477"/>
            <a:ext cx="650272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600" dirty="0">
                <a:latin typeface="Chalkduster" panose="03050602040202020205" pitchFamily="66" charset="77"/>
              </a:rPr>
              <a:t>ATELIER N°2</a:t>
            </a:r>
          </a:p>
        </p:txBody>
      </p:sp>
      <p:pic>
        <p:nvPicPr>
          <p:cNvPr id="9" name="Image 8">
            <a:extLst>
              <a:ext uri="{FF2B5EF4-FFF2-40B4-BE49-F238E27FC236}">
                <a16:creationId xmlns:a16="http://schemas.microsoft.com/office/drawing/2014/main" id="{7552A4F3-2931-2479-E28D-55D09A11DD4B}"/>
              </a:ext>
            </a:extLst>
          </p:cNvPr>
          <p:cNvPicPr>
            <a:picLocks noChangeAspect="1"/>
          </p:cNvPicPr>
          <p:nvPr/>
        </p:nvPicPr>
        <p:blipFill>
          <a:blip r:embed="rId2"/>
          <a:stretch>
            <a:fillRect/>
          </a:stretch>
        </p:blipFill>
        <p:spPr>
          <a:xfrm>
            <a:off x="1741118" y="1245869"/>
            <a:ext cx="7080985" cy="3097532"/>
          </a:xfrm>
          <a:prstGeom prst="rect">
            <a:avLst/>
          </a:prstGeom>
        </p:spPr>
      </p:pic>
      <p:pic>
        <p:nvPicPr>
          <p:cNvPr id="1026" name="Picture 2" descr="CO2 + H2O O2 LA PHOTOSYNTHESE ET L'ORIGINE DE L'O2 GLUCOSE C6H12O6) - ppt  télécharger">
            <a:extLst>
              <a:ext uri="{FF2B5EF4-FFF2-40B4-BE49-F238E27FC236}">
                <a16:creationId xmlns:a16="http://schemas.microsoft.com/office/drawing/2014/main" id="{0C509273-0B34-EFC2-5C1A-E9814AE998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18" t="8204" r="17981" b="42154"/>
          <a:stretch/>
        </p:blipFill>
        <p:spPr bwMode="auto">
          <a:xfrm>
            <a:off x="7331836" y="4209671"/>
            <a:ext cx="4456560" cy="246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093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TotalTime>
  <Words>2432</Words>
  <Application>Microsoft Macintosh PowerPoint</Application>
  <PresentationFormat>Grand écran</PresentationFormat>
  <Paragraphs>274</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Chalkduster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dc:creator>
  <cp:lastModifiedBy>Noémie Bubbe</cp:lastModifiedBy>
  <cp:revision>75</cp:revision>
  <dcterms:created xsi:type="dcterms:W3CDTF">2018-08-28T20:26:13Z</dcterms:created>
  <dcterms:modified xsi:type="dcterms:W3CDTF">2022-10-23T21:35:54Z</dcterms:modified>
</cp:coreProperties>
</file>